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docProps/custom.xml" ContentType="application/vnd.openxmlformats-officedocument.custom-properties+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colors4.xml" ContentType="application/vnd.openxmlformats-officedocument.drawingml.diagramColor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diagrams/quickStyle1.xml" ContentType="application/vnd.openxmlformats-officedocument.drawingml.diagramStyle+xml"/>
  <Override PartName="/ppt/notesSlides/notesSlide28.xml" ContentType="application/vnd.openxmlformats-officedocument.presentationml.notesSlide+xml"/>
  <Default Extension="jpeg" ContentType="image/jpeg"/>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diagrams/layout4.xml" ContentType="application/vnd.openxmlformats-officedocument.drawingml.diagramLayout+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diagrams/layout2.xml" ContentType="application/vnd.openxmlformats-officedocument.drawingml.diagramLayout+xml"/>
  <Override PartName="/ppt/notesSlides/notesSlide31.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diagrams/layout3.xml" ContentType="application/vnd.openxmlformats-officedocument.drawingml.diagramLayout+xml"/>
  <Override PartName="/ppt/diagrams/data4.xml" ContentType="application/vnd.openxmlformats-officedocument.drawingml.diagramData+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39"/>
  </p:notesMasterIdLst>
  <p:handoutMasterIdLst>
    <p:handoutMasterId r:id="rId40"/>
  </p:handoutMasterIdLst>
  <p:sldIdLst>
    <p:sldId id="1314" r:id="rId2"/>
    <p:sldId id="1315" r:id="rId3"/>
    <p:sldId id="1316" r:id="rId4"/>
    <p:sldId id="1317" r:id="rId5"/>
    <p:sldId id="1318" r:id="rId6"/>
    <p:sldId id="1319" r:id="rId7"/>
    <p:sldId id="1320" r:id="rId8"/>
    <p:sldId id="1321" r:id="rId9"/>
    <p:sldId id="1322" r:id="rId10"/>
    <p:sldId id="1323" r:id="rId11"/>
    <p:sldId id="1325" r:id="rId12"/>
    <p:sldId id="1327" r:id="rId13"/>
    <p:sldId id="1324" r:id="rId14"/>
    <p:sldId id="1328" r:id="rId15"/>
    <p:sldId id="1330" r:id="rId16"/>
    <p:sldId id="1350" r:id="rId17"/>
    <p:sldId id="1345" r:id="rId18"/>
    <p:sldId id="1353" r:id="rId19"/>
    <p:sldId id="1355" r:id="rId20"/>
    <p:sldId id="1356" r:id="rId21"/>
    <p:sldId id="1354" r:id="rId22"/>
    <p:sldId id="1357" r:id="rId23"/>
    <p:sldId id="1331" r:id="rId24"/>
    <p:sldId id="1332" r:id="rId25"/>
    <p:sldId id="1347" r:id="rId26"/>
    <p:sldId id="1334" r:id="rId27"/>
    <p:sldId id="1335" r:id="rId28"/>
    <p:sldId id="1346" r:id="rId29"/>
    <p:sldId id="1337" r:id="rId30"/>
    <p:sldId id="1339" r:id="rId31"/>
    <p:sldId id="1348" r:id="rId32"/>
    <p:sldId id="1351" r:id="rId33"/>
    <p:sldId id="1341" r:id="rId34"/>
    <p:sldId id="1349" r:id="rId35"/>
    <p:sldId id="1352" r:id="rId36"/>
    <p:sldId id="1358" r:id="rId37"/>
    <p:sldId id="1344" r:id="rId38"/>
  </p:sldIdLst>
  <p:sldSz cx="9144000" cy="6858000" type="screen4x3"/>
  <p:notesSz cx="6858000" cy="9144000"/>
  <p:defaultTextStyle>
    <a:defPPr>
      <a:defRPr lang="en-US"/>
    </a:defPPr>
    <a:lvl1pPr algn="l" rtl="0" eaLnBrk="0" fontAlgn="base" hangingPunct="0">
      <a:spcBef>
        <a:spcPct val="0"/>
      </a:spcBef>
      <a:spcAft>
        <a:spcPct val="0"/>
      </a:spcAft>
      <a:defRPr sz="2400" b="1" kern="1200">
        <a:solidFill>
          <a:schemeClr val="tx1"/>
        </a:solidFill>
        <a:latin typeface="Helvetica Neue" pitchFamily="-107" charset="0"/>
        <a:ea typeface="MS PGothic" pitchFamily="34" charset="-128"/>
        <a:cs typeface="+mn-cs"/>
      </a:defRPr>
    </a:lvl1pPr>
    <a:lvl2pPr marL="457200" algn="l" rtl="0" eaLnBrk="0" fontAlgn="base" hangingPunct="0">
      <a:spcBef>
        <a:spcPct val="0"/>
      </a:spcBef>
      <a:spcAft>
        <a:spcPct val="0"/>
      </a:spcAft>
      <a:defRPr sz="2400" b="1" kern="1200">
        <a:solidFill>
          <a:schemeClr val="tx1"/>
        </a:solidFill>
        <a:latin typeface="Helvetica Neue" pitchFamily="-107" charset="0"/>
        <a:ea typeface="MS PGothic" pitchFamily="34" charset="-128"/>
        <a:cs typeface="+mn-cs"/>
      </a:defRPr>
    </a:lvl2pPr>
    <a:lvl3pPr marL="914400" algn="l" rtl="0" eaLnBrk="0" fontAlgn="base" hangingPunct="0">
      <a:spcBef>
        <a:spcPct val="0"/>
      </a:spcBef>
      <a:spcAft>
        <a:spcPct val="0"/>
      </a:spcAft>
      <a:defRPr sz="2400" b="1" kern="1200">
        <a:solidFill>
          <a:schemeClr val="tx1"/>
        </a:solidFill>
        <a:latin typeface="Helvetica Neue" pitchFamily="-107" charset="0"/>
        <a:ea typeface="MS PGothic" pitchFamily="34" charset="-128"/>
        <a:cs typeface="+mn-cs"/>
      </a:defRPr>
    </a:lvl3pPr>
    <a:lvl4pPr marL="1371600" algn="l" rtl="0" eaLnBrk="0" fontAlgn="base" hangingPunct="0">
      <a:spcBef>
        <a:spcPct val="0"/>
      </a:spcBef>
      <a:spcAft>
        <a:spcPct val="0"/>
      </a:spcAft>
      <a:defRPr sz="2400" b="1" kern="1200">
        <a:solidFill>
          <a:schemeClr val="tx1"/>
        </a:solidFill>
        <a:latin typeface="Helvetica Neue" pitchFamily="-107" charset="0"/>
        <a:ea typeface="MS PGothic" pitchFamily="34" charset="-128"/>
        <a:cs typeface="+mn-cs"/>
      </a:defRPr>
    </a:lvl4pPr>
    <a:lvl5pPr marL="1828800" algn="l" rtl="0" eaLnBrk="0" fontAlgn="base" hangingPunct="0">
      <a:spcBef>
        <a:spcPct val="0"/>
      </a:spcBef>
      <a:spcAft>
        <a:spcPct val="0"/>
      </a:spcAft>
      <a:defRPr sz="2400" b="1" kern="1200">
        <a:solidFill>
          <a:schemeClr val="tx1"/>
        </a:solidFill>
        <a:latin typeface="Helvetica Neue" pitchFamily="-107" charset="0"/>
        <a:ea typeface="MS PGothic" pitchFamily="34" charset="-128"/>
        <a:cs typeface="+mn-cs"/>
      </a:defRPr>
    </a:lvl5pPr>
    <a:lvl6pPr marL="2286000" algn="l" defTabSz="914400" rtl="0" eaLnBrk="1" latinLnBrk="0" hangingPunct="1">
      <a:defRPr sz="2400" b="1" kern="1200">
        <a:solidFill>
          <a:schemeClr val="tx1"/>
        </a:solidFill>
        <a:latin typeface="Helvetica Neue" pitchFamily="-107" charset="0"/>
        <a:ea typeface="MS PGothic" pitchFamily="34" charset="-128"/>
        <a:cs typeface="+mn-cs"/>
      </a:defRPr>
    </a:lvl6pPr>
    <a:lvl7pPr marL="2743200" algn="l" defTabSz="914400" rtl="0" eaLnBrk="1" latinLnBrk="0" hangingPunct="1">
      <a:defRPr sz="2400" b="1" kern="1200">
        <a:solidFill>
          <a:schemeClr val="tx1"/>
        </a:solidFill>
        <a:latin typeface="Helvetica Neue" pitchFamily="-107" charset="0"/>
        <a:ea typeface="MS PGothic" pitchFamily="34" charset="-128"/>
        <a:cs typeface="+mn-cs"/>
      </a:defRPr>
    </a:lvl7pPr>
    <a:lvl8pPr marL="3200400" algn="l" defTabSz="914400" rtl="0" eaLnBrk="1" latinLnBrk="0" hangingPunct="1">
      <a:defRPr sz="2400" b="1" kern="1200">
        <a:solidFill>
          <a:schemeClr val="tx1"/>
        </a:solidFill>
        <a:latin typeface="Helvetica Neue" pitchFamily="-107" charset="0"/>
        <a:ea typeface="MS PGothic" pitchFamily="34" charset="-128"/>
        <a:cs typeface="+mn-cs"/>
      </a:defRPr>
    </a:lvl8pPr>
    <a:lvl9pPr marL="3657600" algn="l" defTabSz="914400" rtl="0" eaLnBrk="1" latinLnBrk="0" hangingPunct="1">
      <a:defRPr sz="2400" b="1" kern="1200">
        <a:solidFill>
          <a:schemeClr val="tx1"/>
        </a:solidFill>
        <a:latin typeface="Helvetica Neue" pitchFamily="-107" charset="0"/>
        <a:ea typeface="MS PGothic"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clrMru>
    <a:srgbClr val="BBE0E3"/>
    <a:srgbClr val="FF0000"/>
    <a:srgbClr val="0004FF"/>
    <a:srgbClr val="F4F4F4"/>
    <a:srgbClr val="FDFF00"/>
    <a:srgbClr val="00F7B3"/>
    <a:srgbClr val="F7F7F7"/>
    <a:srgbClr val="80008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85" autoAdjust="0"/>
    <p:restoredTop sz="77070" autoAdjust="0"/>
  </p:normalViewPr>
  <p:slideViewPr>
    <p:cSldViewPr>
      <p:cViewPr>
        <p:scale>
          <a:sx n="90" d="100"/>
          <a:sy n="90" d="100"/>
        </p:scale>
        <p:origin x="-336" y="-72"/>
      </p:cViewPr>
      <p:guideLst>
        <p:guide orient="horz" pos="2160"/>
        <p:guide pos="2880"/>
      </p:guideLst>
    </p:cSldViewPr>
  </p:slideViewPr>
  <p:outlineViewPr>
    <p:cViewPr>
      <p:scale>
        <a:sx n="33" d="100"/>
        <a:sy n="33" d="100"/>
      </p:scale>
      <p:origin x="400" y="34960"/>
    </p:cViewPr>
  </p:outlineViewPr>
  <p:notesTextViewPr>
    <p:cViewPr>
      <p:scale>
        <a:sx n="100" d="100"/>
        <a:sy n="100" d="100"/>
      </p:scale>
      <p:origin x="0" y="0"/>
    </p:cViewPr>
  </p:notesTextViewPr>
  <p:sorterViewPr>
    <p:cViewPr>
      <p:scale>
        <a:sx n="100" d="100"/>
        <a:sy n="100" d="100"/>
      </p:scale>
      <p:origin x="0" y="5968"/>
    </p:cViewPr>
  </p:sorterViewPr>
  <p:notesViewPr>
    <p:cSldViewPr>
      <p:cViewPr>
        <p:scale>
          <a:sx n="100" d="100"/>
          <a:sy n="100" d="100"/>
        </p:scale>
        <p:origin x="-108" y="91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4">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5">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6">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A44A495-9F8F-463A-AC8C-1AD64088ABCD}" type="doc">
      <dgm:prSet loTypeId="urn:microsoft.com/office/officeart/2005/8/layout/process4" loCatId="process" qsTypeId="urn:microsoft.com/office/officeart/2005/8/quickstyle/3d2" qsCatId="3D" csTypeId="urn:microsoft.com/office/officeart/2005/8/colors/colorful1#3" csCatId="colorful" phldr="1"/>
      <dgm:spPr/>
    </dgm:pt>
    <dgm:pt modelId="{23A34DF9-A52D-417E-947B-0CE00437D9E8}">
      <dgm:prSet phldrT="[Text]"/>
      <dgm:spPr/>
      <dgm:t>
        <a:bodyPr/>
        <a:lstStyle/>
        <a:p>
          <a:r>
            <a:rPr lang="en-US" dirty="0" smtClean="0"/>
            <a:t>Recognize/Use Elements</a:t>
          </a:r>
          <a:endParaRPr lang="en-US" dirty="0"/>
        </a:p>
      </dgm:t>
    </dgm:pt>
    <dgm:pt modelId="{971C7C36-5395-4328-96C1-194E51993D26}" type="parTrans" cxnId="{6C2A9D96-21F3-4048-BDE9-96E1B883228A}">
      <dgm:prSet/>
      <dgm:spPr/>
      <dgm:t>
        <a:bodyPr/>
        <a:lstStyle/>
        <a:p>
          <a:endParaRPr lang="en-US"/>
        </a:p>
      </dgm:t>
    </dgm:pt>
    <dgm:pt modelId="{A62C4F3A-8F49-4404-BC25-6DE99E5FA07A}" type="sibTrans" cxnId="{6C2A9D96-21F3-4048-BDE9-96E1B883228A}">
      <dgm:prSet/>
      <dgm:spPr/>
      <dgm:t>
        <a:bodyPr/>
        <a:lstStyle/>
        <a:p>
          <a:endParaRPr lang="en-US"/>
        </a:p>
      </dgm:t>
    </dgm:pt>
    <dgm:pt modelId="{017E7BD8-AF0E-443D-A90A-E0848A1427A5}">
      <dgm:prSet phldrT="[Text]"/>
      <dgm:spPr/>
      <dgm:t>
        <a:bodyPr/>
        <a:lstStyle/>
        <a:p>
          <a:r>
            <a:rPr lang="en-US" dirty="0" smtClean="0"/>
            <a:t>Explore/Improvise with Elements</a:t>
          </a:r>
          <a:endParaRPr lang="en-US" dirty="0"/>
        </a:p>
      </dgm:t>
    </dgm:pt>
    <dgm:pt modelId="{AC0DF880-7F13-4655-ABF8-36135158D4BE}" type="parTrans" cxnId="{E4E86CD6-EDB5-4EB2-9057-E7EA0CCAB449}">
      <dgm:prSet/>
      <dgm:spPr/>
      <dgm:t>
        <a:bodyPr/>
        <a:lstStyle/>
        <a:p>
          <a:endParaRPr lang="en-US"/>
        </a:p>
      </dgm:t>
    </dgm:pt>
    <dgm:pt modelId="{5E902FF8-E79E-4105-9D2B-FE1035565FDE}" type="sibTrans" cxnId="{E4E86CD6-EDB5-4EB2-9057-E7EA0CCAB449}">
      <dgm:prSet/>
      <dgm:spPr/>
      <dgm:t>
        <a:bodyPr/>
        <a:lstStyle/>
        <a:p>
          <a:endParaRPr lang="en-US"/>
        </a:p>
      </dgm:t>
    </dgm:pt>
    <dgm:pt modelId="{674FD477-ED13-4140-8C94-5E4679561F80}">
      <dgm:prSet phldrT="[Text]"/>
      <dgm:spPr/>
      <dgm:t>
        <a:bodyPr/>
        <a:lstStyle/>
        <a:p>
          <a:r>
            <a:rPr lang="en-US" dirty="0" smtClean="0"/>
            <a:t>Combine Elements in Dance Phrases</a:t>
          </a:r>
          <a:endParaRPr lang="en-US" dirty="0"/>
        </a:p>
      </dgm:t>
    </dgm:pt>
    <dgm:pt modelId="{8C741A80-0C21-41C3-94C9-CE74E6B7CA65}" type="parTrans" cxnId="{EC2F84F3-17AE-495B-9E16-718072E90404}">
      <dgm:prSet/>
      <dgm:spPr/>
      <dgm:t>
        <a:bodyPr/>
        <a:lstStyle/>
        <a:p>
          <a:endParaRPr lang="en-US"/>
        </a:p>
      </dgm:t>
    </dgm:pt>
    <dgm:pt modelId="{AB69E772-64FB-4BB0-8406-1C31A2A7C001}" type="sibTrans" cxnId="{EC2F84F3-17AE-495B-9E16-718072E90404}">
      <dgm:prSet/>
      <dgm:spPr/>
      <dgm:t>
        <a:bodyPr/>
        <a:lstStyle/>
        <a:p>
          <a:endParaRPr lang="en-US"/>
        </a:p>
      </dgm:t>
    </dgm:pt>
    <dgm:pt modelId="{386C0D63-840E-41B9-AB10-B417F6730C0C}" type="pres">
      <dgm:prSet presAssocID="{DA44A495-9F8F-463A-AC8C-1AD64088ABCD}" presName="Name0" presStyleCnt="0">
        <dgm:presLayoutVars>
          <dgm:dir/>
          <dgm:animLvl val="lvl"/>
          <dgm:resizeHandles val="exact"/>
        </dgm:presLayoutVars>
      </dgm:prSet>
      <dgm:spPr/>
    </dgm:pt>
    <dgm:pt modelId="{9CD74D9F-CCA9-4008-A07F-C95E7FE4FA4B}" type="pres">
      <dgm:prSet presAssocID="{674FD477-ED13-4140-8C94-5E4679561F80}" presName="boxAndChildren" presStyleCnt="0"/>
      <dgm:spPr/>
    </dgm:pt>
    <dgm:pt modelId="{60FC5DE6-932B-46E4-98BD-84454BE83E21}" type="pres">
      <dgm:prSet presAssocID="{674FD477-ED13-4140-8C94-5E4679561F80}" presName="parentTextBox" presStyleLbl="node1" presStyleIdx="0" presStyleCnt="3"/>
      <dgm:spPr/>
      <dgm:t>
        <a:bodyPr/>
        <a:lstStyle/>
        <a:p>
          <a:endParaRPr lang="en-US"/>
        </a:p>
      </dgm:t>
    </dgm:pt>
    <dgm:pt modelId="{BA3FC23E-7A1E-420E-B5D3-837E3EE8A566}" type="pres">
      <dgm:prSet presAssocID="{5E902FF8-E79E-4105-9D2B-FE1035565FDE}" presName="sp" presStyleCnt="0"/>
      <dgm:spPr/>
    </dgm:pt>
    <dgm:pt modelId="{DF1CCBDB-A605-416F-ADA2-2AEDFBB65D9B}" type="pres">
      <dgm:prSet presAssocID="{017E7BD8-AF0E-443D-A90A-E0848A1427A5}" presName="arrowAndChildren" presStyleCnt="0"/>
      <dgm:spPr/>
    </dgm:pt>
    <dgm:pt modelId="{F29EF9F9-2A94-4879-94BD-8AB4086BCD15}" type="pres">
      <dgm:prSet presAssocID="{017E7BD8-AF0E-443D-A90A-E0848A1427A5}" presName="parentTextArrow" presStyleLbl="node1" presStyleIdx="1" presStyleCnt="3"/>
      <dgm:spPr/>
      <dgm:t>
        <a:bodyPr/>
        <a:lstStyle/>
        <a:p>
          <a:endParaRPr lang="en-US"/>
        </a:p>
      </dgm:t>
    </dgm:pt>
    <dgm:pt modelId="{0BF604E4-31E4-404B-AC8E-0C9D043D2B60}" type="pres">
      <dgm:prSet presAssocID="{A62C4F3A-8F49-4404-BC25-6DE99E5FA07A}" presName="sp" presStyleCnt="0"/>
      <dgm:spPr/>
    </dgm:pt>
    <dgm:pt modelId="{830C1E26-A1FA-469F-89BA-14537D5A75A3}" type="pres">
      <dgm:prSet presAssocID="{23A34DF9-A52D-417E-947B-0CE00437D9E8}" presName="arrowAndChildren" presStyleCnt="0"/>
      <dgm:spPr/>
    </dgm:pt>
    <dgm:pt modelId="{F04E1080-ECE2-4A99-A828-8E557BB12631}" type="pres">
      <dgm:prSet presAssocID="{23A34DF9-A52D-417E-947B-0CE00437D9E8}" presName="parentTextArrow" presStyleLbl="node1" presStyleIdx="2" presStyleCnt="3"/>
      <dgm:spPr/>
      <dgm:t>
        <a:bodyPr/>
        <a:lstStyle/>
        <a:p>
          <a:endParaRPr lang="en-US"/>
        </a:p>
      </dgm:t>
    </dgm:pt>
  </dgm:ptLst>
  <dgm:cxnLst>
    <dgm:cxn modelId="{E1E03E8D-0FBB-4496-A2EC-1C1734BF237B}" type="presOf" srcId="{DA44A495-9F8F-463A-AC8C-1AD64088ABCD}" destId="{386C0D63-840E-41B9-AB10-B417F6730C0C}" srcOrd="0" destOrd="0" presId="urn:microsoft.com/office/officeart/2005/8/layout/process4"/>
    <dgm:cxn modelId="{EC2F84F3-17AE-495B-9E16-718072E90404}" srcId="{DA44A495-9F8F-463A-AC8C-1AD64088ABCD}" destId="{674FD477-ED13-4140-8C94-5E4679561F80}" srcOrd="2" destOrd="0" parTransId="{8C741A80-0C21-41C3-94C9-CE74E6B7CA65}" sibTransId="{AB69E772-64FB-4BB0-8406-1C31A2A7C001}"/>
    <dgm:cxn modelId="{368F5F7E-E71C-45EB-A2B1-4AA9EC55E803}" type="presOf" srcId="{017E7BD8-AF0E-443D-A90A-E0848A1427A5}" destId="{F29EF9F9-2A94-4879-94BD-8AB4086BCD15}" srcOrd="0" destOrd="0" presId="urn:microsoft.com/office/officeart/2005/8/layout/process4"/>
    <dgm:cxn modelId="{6C2A9D96-21F3-4048-BDE9-96E1B883228A}" srcId="{DA44A495-9F8F-463A-AC8C-1AD64088ABCD}" destId="{23A34DF9-A52D-417E-947B-0CE00437D9E8}" srcOrd="0" destOrd="0" parTransId="{971C7C36-5395-4328-96C1-194E51993D26}" sibTransId="{A62C4F3A-8F49-4404-BC25-6DE99E5FA07A}"/>
    <dgm:cxn modelId="{E4E86CD6-EDB5-4EB2-9057-E7EA0CCAB449}" srcId="{DA44A495-9F8F-463A-AC8C-1AD64088ABCD}" destId="{017E7BD8-AF0E-443D-A90A-E0848A1427A5}" srcOrd="1" destOrd="0" parTransId="{AC0DF880-7F13-4655-ABF8-36135158D4BE}" sibTransId="{5E902FF8-E79E-4105-9D2B-FE1035565FDE}"/>
    <dgm:cxn modelId="{8222417D-0755-46E4-94DE-6ED514A26AD6}" type="presOf" srcId="{23A34DF9-A52D-417E-947B-0CE00437D9E8}" destId="{F04E1080-ECE2-4A99-A828-8E557BB12631}" srcOrd="0" destOrd="0" presId="urn:microsoft.com/office/officeart/2005/8/layout/process4"/>
    <dgm:cxn modelId="{43E9A50E-F81A-432A-97A2-C3DA7C690B05}" type="presOf" srcId="{674FD477-ED13-4140-8C94-5E4679561F80}" destId="{60FC5DE6-932B-46E4-98BD-84454BE83E21}" srcOrd="0" destOrd="0" presId="urn:microsoft.com/office/officeart/2005/8/layout/process4"/>
    <dgm:cxn modelId="{89399134-5946-403C-B64D-96492C962253}" type="presParOf" srcId="{386C0D63-840E-41B9-AB10-B417F6730C0C}" destId="{9CD74D9F-CCA9-4008-A07F-C95E7FE4FA4B}" srcOrd="0" destOrd="0" presId="urn:microsoft.com/office/officeart/2005/8/layout/process4"/>
    <dgm:cxn modelId="{C55BF701-602D-4B5B-8D40-E5E4593FA15A}" type="presParOf" srcId="{9CD74D9F-CCA9-4008-A07F-C95E7FE4FA4B}" destId="{60FC5DE6-932B-46E4-98BD-84454BE83E21}" srcOrd="0" destOrd="0" presId="urn:microsoft.com/office/officeart/2005/8/layout/process4"/>
    <dgm:cxn modelId="{866FF103-2F36-4476-9F27-D31607299D2E}" type="presParOf" srcId="{386C0D63-840E-41B9-AB10-B417F6730C0C}" destId="{BA3FC23E-7A1E-420E-B5D3-837E3EE8A566}" srcOrd="1" destOrd="0" presId="urn:microsoft.com/office/officeart/2005/8/layout/process4"/>
    <dgm:cxn modelId="{A67BA39F-01FD-4810-B947-D58DEB67EA30}" type="presParOf" srcId="{386C0D63-840E-41B9-AB10-B417F6730C0C}" destId="{DF1CCBDB-A605-416F-ADA2-2AEDFBB65D9B}" srcOrd="2" destOrd="0" presId="urn:microsoft.com/office/officeart/2005/8/layout/process4"/>
    <dgm:cxn modelId="{3FE82709-EB86-46C9-8F2C-D23C70D512AC}" type="presParOf" srcId="{DF1CCBDB-A605-416F-ADA2-2AEDFBB65D9B}" destId="{F29EF9F9-2A94-4879-94BD-8AB4086BCD15}" srcOrd="0" destOrd="0" presId="urn:microsoft.com/office/officeart/2005/8/layout/process4"/>
    <dgm:cxn modelId="{BD86D746-296C-499C-B062-14BF5C87A916}" type="presParOf" srcId="{386C0D63-840E-41B9-AB10-B417F6730C0C}" destId="{0BF604E4-31E4-404B-AC8E-0C9D043D2B60}" srcOrd="3" destOrd="0" presId="urn:microsoft.com/office/officeart/2005/8/layout/process4"/>
    <dgm:cxn modelId="{BBAF9ABD-AB39-47B7-AF04-54896643D1EC}" type="presParOf" srcId="{386C0D63-840E-41B9-AB10-B417F6730C0C}" destId="{830C1E26-A1FA-469F-89BA-14537D5A75A3}" srcOrd="4" destOrd="0" presId="urn:microsoft.com/office/officeart/2005/8/layout/process4"/>
    <dgm:cxn modelId="{9DFD83FD-A934-4F18-B107-B402B5762D4D}" type="presParOf" srcId="{830C1E26-A1FA-469F-89BA-14537D5A75A3}" destId="{F04E1080-ECE2-4A99-A828-8E557BB12631}" srcOrd="0" destOrd="0" presId="urn:microsoft.com/office/officeart/2005/8/layout/process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A44A495-9F8F-463A-AC8C-1AD64088ABCD}" type="doc">
      <dgm:prSet loTypeId="urn:microsoft.com/office/officeart/2005/8/layout/process4" loCatId="process" qsTypeId="urn:microsoft.com/office/officeart/2005/8/quickstyle/3d2" qsCatId="3D" csTypeId="urn:microsoft.com/office/officeart/2005/8/colors/colorful1#4" csCatId="colorful" phldr="1"/>
      <dgm:spPr/>
    </dgm:pt>
    <dgm:pt modelId="{23A34DF9-A52D-417E-947B-0CE00437D9E8}">
      <dgm:prSet phldrT="[Text]" custT="1"/>
      <dgm:spPr/>
      <dgm:t>
        <a:bodyPr/>
        <a:lstStyle/>
        <a:p>
          <a:r>
            <a:rPr lang="en-US" sz="3600" dirty="0" smtClean="0"/>
            <a:t>Vary Elements</a:t>
          </a:r>
          <a:endParaRPr lang="en-US" sz="3600" dirty="0"/>
        </a:p>
      </dgm:t>
    </dgm:pt>
    <dgm:pt modelId="{971C7C36-5395-4328-96C1-194E51993D26}" type="parTrans" cxnId="{6C2A9D96-21F3-4048-BDE9-96E1B883228A}">
      <dgm:prSet/>
      <dgm:spPr/>
      <dgm:t>
        <a:bodyPr/>
        <a:lstStyle/>
        <a:p>
          <a:endParaRPr lang="en-US"/>
        </a:p>
      </dgm:t>
    </dgm:pt>
    <dgm:pt modelId="{A62C4F3A-8F49-4404-BC25-6DE99E5FA07A}" type="sibTrans" cxnId="{6C2A9D96-21F3-4048-BDE9-96E1B883228A}">
      <dgm:prSet/>
      <dgm:spPr/>
      <dgm:t>
        <a:bodyPr/>
        <a:lstStyle/>
        <a:p>
          <a:endParaRPr lang="en-US"/>
        </a:p>
      </dgm:t>
    </dgm:pt>
    <dgm:pt modelId="{674FD477-ED13-4140-8C94-5E4679561F80}">
      <dgm:prSet phldrT="[Text]" custT="1"/>
      <dgm:spPr/>
      <dgm:t>
        <a:bodyPr/>
        <a:lstStyle/>
        <a:p>
          <a:r>
            <a:rPr lang="en-US" sz="3600" dirty="0" smtClean="0"/>
            <a:t>Show Beginning, Middle, End</a:t>
          </a:r>
          <a:endParaRPr lang="en-US" sz="3600" dirty="0"/>
        </a:p>
      </dgm:t>
    </dgm:pt>
    <dgm:pt modelId="{8C741A80-0C21-41C3-94C9-CE74E6B7CA65}" type="parTrans" cxnId="{EC2F84F3-17AE-495B-9E16-718072E90404}">
      <dgm:prSet/>
      <dgm:spPr/>
      <dgm:t>
        <a:bodyPr/>
        <a:lstStyle/>
        <a:p>
          <a:endParaRPr lang="en-US"/>
        </a:p>
      </dgm:t>
    </dgm:pt>
    <dgm:pt modelId="{AB69E772-64FB-4BB0-8406-1C31A2A7C001}" type="sibTrans" cxnId="{EC2F84F3-17AE-495B-9E16-718072E90404}">
      <dgm:prSet/>
      <dgm:spPr/>
      <dgm:t>
        <a:bodyPr/>
        <a:lstStyle/>
        <a:p>
          <a:endParaRPr lang="en-US"/>
        </a:p>
      </dgm:t>
    </dgm:pt>
    <dgm:pt modelId="{754DF932-16BB-48ED-9E7B-C112076FC165}">
      <dgm:prSet phldrT="[Text]" custT="1"/>
      <dgm:spPr/>
      <dgm:t>
        <a:bodyPr/>
        <a:lstStyle/>
        <a:p>
          <a:r>
            <a:rPr lang="en-US" sz="3600" dirty="0" smtClean="0"/>
            <a:t>Organize Phrases into Simple Dance Sequences</a:t>
          </a:r>
          <a:endParaRPr lang="en-US" sz="3600" dirty="0"/>
        </a:p>
      </dgm:t>
    </dgm:pt>
    <dgm:pt modelId="{854534FF-20FB-4803-839A-A7C8E88EB876}" type="parTrans" cxnId="{71A27542-19D6-4757-A924-341CE96BF739}">
      <dgm:prSet/>
      <dgm:spPr/>
    </dgm:pt>
    <dgm:pt modelId="{45409277-0F65-4E7C-9CB3-AC37D9F6D465}" type="sibTrans" cxnId="{71A27542-19D6-4757-A924-341CE96BF739}">
      <dgm:prSet/>
      <dgm:spPr/>
    </dgm:pt>
    <dgm:pt modelId="{F6D414A7-68B1-4193-85E7-ED7A019BEA0E}" type="pres">
      <dgm:prSet presAssocID="{DA44A495-9F8F-463A-AC8C-1AD64088ABCD}" presName="Name0" presStyleCnt="0">
        <dgm:presLayoutVars>
          <dgm:dir/>
          <dgm:animLvl val="lvl"/>
          <dgm:resizeHandles val="exact"/>
        </dgm:presLayoutVars>
      </dgm:prSet>
      <dgm:spPr/>
    </dgm:pt>
    <dgm:pt modelId="{9274FCE5-EBE6-47DD-9D2B-D8E885A8A723}" type="pres">
      <dgm:prSet presAssocID="{754DF932-16BB-48ED-9E7B-C112076FC165}" presName="boxAndChildren" presStyleCnt="0"/>
      <dgm:spPr/>
    </dgm:pt>
    <dgm:pt modelId="{7D20507B-49A3-4598-BD48-239A49EDBB99}" type="pres">
      <dgm:prSet presAssocID="{754DF932-16BB-48ED-9E7B-C112076FC165}" presName="parentTextBox" presStyleLbl="node1" presStyleIdx="0" presStyleCnt="3" custLinFactNeighborY="-2916"/>
      <dgm:spPr/>
      <dgm:t>
        <a:bodyPr/>
        <a:lstStyle/>
        <a:p>
          <a:endParaRPr lang="en-US"/>
        </a:p>
      </dgm:t>
    </dgm:pt>
    <dgm:pt modelId="{0754B5C1-02FC-4615-95B6-8D91AE26ADB0}" type="pres">
      <dgm:prSet presAssocID="{AB69E772-64FB-4BB0-8406-1C31A2A7C001}" presName="sp" presStyleCnt="0"/>
      <dgm:spPr/>
    </dgm:pt>
    <dgm:pt modelId="{FCE7D5DE-E649-4FF3-B9AF-691053764605}" type="pres">
      <dgm:prSet presAssocID="{674FD477-ED13-4140-8C94-5E4679561F80}" presName="arrowAndChildren" presStyleCnt="0"/>
      <dgm:spPr/>
    </dgm:pt>
    <dgm:pt modelId="{5A7A1E19-B19C-401E-8CC0-AF3C4CE6BA6C}" type="pres">
      <dgm:prSet presAssocID="{674FD477-ED13-4140-8C94-5E4679561F80}" presName="parentTextArrow" presStyleLbl="node1" presStyleIdx="1" presStyleCnt="3"/>
      <dgm:spPr/>
      <dgm:t>
        <a:bodyPr/>
        <a:lstStyle/>
        <a:p>
          <a:endParaRPr lang="en-US"/>
        </a:p>
      </dgm:t>
    </dgm:pt>
    <dgm:pt modelId="{B95E5A17-613B-467C-A3E2-852242246A93}" type="pres">
      <dgm:prSet presAssocID="{A62C4F3A-8F49-4404-BC25-6DE99E5FA07A}" presName="sp" presStyleCnt="0"/>
      <dgm:spPr/>
    </dgm:pt>
    <dgm:pt modelId="{99A4C214-13BB-4838-B1DC-96F74289535E}" type="pres">
      <dgm:prSet presAssocID="{23A34DF9-A52D-417E-947B-0CE00437D9E8}" presName="arrowAndChildren" presStyleCnt="0"/>
      <dgm:spPr/>
    </dgm:pt>
    <dgm:pt modelId="{6070C799-CF9F-48EA-9C3C-EC2D172B5718}" type="pres">
      <dgm:prSet presAssocID="{23A34DF9-A52D-417E-947B-0CE00437D9E8}" presName="parentTextArrow" presStyleLbl="node1" presStyleIdx="2" presStyleCnt="3" custLinFactNeighborX="-2174" custLinFactNeighborY="-46"/>
      <dgm:spPr/>
      <dgm:t>
        <a:bodyPr/>
        <a:lstStyle/>
        <a:p>
          <a:endParaRPr lang="en-US"/>
        </a:p>
      </dgm:t>
    </dgm:pt>
  </dgm:ptLst>
  <dgm:cxnLst>
    <dgm:cxn modelId="{71A27542-19D6-4757-A924-341CE96BF739}" srcId="{DA44A495-9F8F-463A-AC8C-1AD64088ABCD}" destId="{754DF932-16BB-48ED-9E7B-C112076FC165}" srcOrd="2" destOrd="0" parTransId="{854534FF-20FB-4803-839A-A7C8E88EB876}" sibTransId="{45409277-0F65-4E7C-9CB3-AC37D9F6D465}"/>
    <dgm:cxn modelId="{EC2F84F3-17AE-495B-9E16-718072E90404}" srcId="{DA44A495-9F8F-463A-AC8C-1AD64088ABCD}" destId="{674FD477-ED13-4140-8C94-5E4679561F80}" srcOrd="1" destOrd="0" parTransId="{8C741A80-0C21-41C3-94C9-CE74E6B7CA65}" sibTransId="{AB69E772-64FB-4BB0-8406-1C31A2A7C001}"/>
    <dgm:cxn modelId="{6C2A9D96-21F3-4048-BDE9-96E1B883228A}" srcId="{DA44A495-9F8F-463A-AC8C-1AD64088ABCD}" destId="{23A34DF9-A52D-417E-947B-0CE00437D9E8}" srcOrd="0" destOrd="0" parTransId="{971C7C36-5395-4328-96C1-194E51993D26}" sibTransId="{A62C4F3A-8F49-4404-BC25-6DE99E5FA07A}"/>
    <dgm:cxn modelId="{A75ED669-2E3B-4BBA-AEE2-422A20950B1E}" type="presOf" srcId="{DA44A495-9F8F-463A-AC8C-1AD64088ABCD}" destId="{F6D414A7-68B1-4193-85E7-ED7A019BEA0E}" srcOrd="0" destOrd="0" presId="urn:microsoft.com/office/officeart/2005/8/layout/process4"/>
    <dgm:cxn modelId="{AC87DE25-10ED-4309-8C5F-E46EC2B77B81}" type="presOf" srcId="{23A34DF9-A52D-417E-947B-0CE00437D9E8}" destId="{6070C799-CF9F-48EA-9C3C-EC2D172B5718}" srcOrd="0" destOrd="0" presId="urn:microsoft.com/office/officeart/2005/8/layout/process4"/>
    <dgm:cxn modelId="{6E3E4EB6-8276-40BD-B958-C435C5E6C20D}" type="presOf" srcId="{754DF932-16BB-48ED-9E7B-C112076FC165}" destId="{7D20507B-49A3-4598-BD48-239A49EDBB99}" srcOrd="0" destOrd="0" presId="urn:microsoft.com/office/officeart/2005/8/layout/process4"/>
    <dgm:cxn modelId="{D78F9A48-4B94-4134-A7F3-54BF6F3878B4}" type="presOf" srcId="{674FD477-ED13-4140-8C94-5E4679561F80}" destId="{5A7A1E19-B19C-401E-8CC0-AF3C4CE6BA6C}" srcOrd="0" destOrd="0" presId="urn:microsoft.com/office/officeart/2005/8/layout/process4"/>
    <dgm:cxn modelId="{D0B20EE6-E583-4D8C-B39B-AC8B823BC13F}" type="presParOf" srcId="{F6D414A7-68B1-4193-85E7-ED7A019BEA0E}" destId="{9274FCE5-EBE6-47DD-9D2B-D8E885A8A723}" srcOrd="0" destOrd="0" presId="urn:microsoft.com/office/officeart/2005/8/layout/process4"/>
    <dgm:cxn modelId="{CB61A43C-B95C-4CBA-B5C2-5DE33FF9E9BE}" type="presParOf" srcId="{9274FCE5-EBE6-47DD-9D2B-D8E885A8A723}" destId="{7D20507B-49A3-4598-BD48-239A49EDBB99}" srcOrd="0" destOrd="0" presId="urn:microsoft.com/office/officeart/2005/8/layout/process4"/>
    <dgm:cxn modelId="{E1CF1167-D48C-4F3A-95FA-9A0427D12D7D}" type="presParOf" srcId="{F6D414A7-68B1-4193-85E7-ED7A019BEA0E}" destId="{0754B5C1-02FC-4615-95B6-8D91AE26ADB0}" srcOrd="1" destOrd="0" presId="urn:microsoft.com/office/officeart/2005/8/layout/process4"/>
    <dgm:cxn modelId="{AFA8126A-5C44-4789-89F5-FDBB9A3ED2F1}" type="presParOf" srcId="{F6D414A7-68B1-4193-85E7-ED7A019BEA0E}" destId="{FCE7D5DE-E649-4FF3-B9AF-691053764605}" srcOrd="2" destOrd="0" presId="urn:microsoft.com/office/officeart/2005/8/layout/process4"/>
    <dgm:cxn modelId="{8D5C1D6B-0571-4D5D-BF29-2528B08B3462}" type="presParOf" srcId="{FCE7D5DE-E649-4FF3-B9AF-691053764605}" destId="{5A7A1E19-B19C-401E-8CC0-AF3C4CE6BA6C}" srcOrd="0" destOrd="0" presId="urn:microsoft.com/office/officeart/2005/8/layout/process4"/>
    <dgm:cxn modelId="{1411D76E-006B-4C03-B042-24D7A1A7F82C}" type="presParOf" srcId="{F6D414A7-68B1-4193-85E7-ED7A019BEA0E}" destId="{B95E5A17-613B-467C-A3E2-852242246A93}" srcOrd="3" destOrd="0" presId="urn:microsoft.com/office/officeart/2005/8/layout/process4"/>
    <dgm:cxn modelId="{B6168571-0ACB-4397-B879-F1F9F62C0B31}" type="presParOf" srcId="{F6D414A7-68B1-4193-85E7-ED7A019BEA0E}" destId="{99A4C214-13BB-4838-B1DC-96F74289535E}" srcOrd="4" destOrd="0" presId="urn:microsoft.com/office/officeart/2005/8/layout/process4"/>
    <dgm:cxn modelId="{18C1F835-67AB-4D9B-B10A-6FDA1B104B7A}" type="presParOf" srcId="{99A4C214-13BB-4838-B1DC-96F74289535E}" destId="{6070C799-CF9F-48EA-9C3C-EC2D172B5718}" srcOrd="0" destOrd="0" presId="urn:microsoft.com/office/officeart/2005/8/layout/process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A44A495-9F8F-463A-AC8C-1AD64088ABCD}" type="doc">
      <dgm:prSet loTypeId="urn:microsoft.com/office/officeart/2005/8/layout/process4" loCatId="process" qsTypeId="urn:microsoft.com/office/officeart/2005/8/quickstyle/3d2" qsCatId="3D" csTypeId="urn:microsoft.com/office/officeart/2005/8/colors/colorful1#5" csCatId="colorful" phldr="1"/>
      <dgm:spPr/>
    </dgm:pt>
    <dgm:pt modelId="{23A34DF9-A52D-417E-947B-0CE00437D9E8}">
      <dgm:prSet phldrT="[Text]" custT="1"/>
      <dgm:spPr/>
      <dgm:t>
        <a:bodyPr/>
        <a:lstStyle/>
        <a:p>
          <a:r>
            <a:rPr lang="en-US" sz="3600" dirty="0" smtClean="0"/>
            <a:t>Use Variety of Approaches</a:t>
          </a:r>
          <a:endParaRPr lang="en-US" sz="3600" dirty="0"/>
        </a:p>
      </dgm:t>
    </dgm:pt>
    <dgm:pt modelId="{971C7C36-5395-4328-96C1-194E51993D26}" type="parTrans" cxnId="{6C2A9D96-21F3-4048-BDE9-96E1B883228A}">
      <dgm:prSet/>
      <dgm:spPr/>
      <dgm:t>
        <a:bodyPr/>
        <a:lstStyle/>
        <a:p>
          <a:endParaRPr lang="en-US"/>
        </a:p>
      </dgm:t>
    </dgm:pt>
    <dgm:pt modelId="{A62C4F3A-8F49-4404-BC25-6DE99E5FA07A}" type="sibTrans" cxnId="{6C2A9D96-21F3-4048-BDE9-96E1B883228A}">
      <dgm:prSet/>
      <dgm:spPr/>
      <dgm:t>
        <a:bodyPr/>
        <a:lstStyle/>
        <a:p>
          <a:endParaRPr lang="en-US"/>
        </a:p>
      </dgm:t>
    </dgm:pt>
    <dgm:pt modelId="{017E7BD8-AF0E-443D-A90A-E0848A1427A5}">
      <dgm:prSet phldrT="[Text]" custT="1"/>
      <dgm:spPr/>
      <dgm:t>
        <a:bodyPr/>
        <a:lstStyle/>
        <a:p>
          <a:r>
            <a:rPr lang="en-US" sz="3600" dirty="0" smtClean="0"/>
            <a:t>Fulfill Aesthetic Criteria</a:t>
          </a:r>
          <a:endParaRPr lang="en-US" sz="3600" dirty="0"/>
        </a:p>
      </dgm:t>
    </dgm:pt>
    <dgm:pt modelId="{AC0DF880-7F13-4655-ABF8-36135158D4BE}" type="parTrans" cxnId="{E4E86CD6-EDB5-4EB2-9057-E7EA0CCAB449}">
      <dgm:prSet/>
      <dgm:spPr/>
      <dgm:t>
        <a:bodyPr/>
        <a:lstStyle/>
        <a:p>
          <a:endParaRPr lang="en-US"/>
        </a:p>
      </dgm:t>
    </dgm:pt>
    <dgm:pt modelId="{5E902FF8-E79E-4105-9D2B-FE1035565FDE}" type="sibTrans" cxnId="{E4E86CD6-EDB5-4EB2-9057-E7EA0CCAB449}">
      <dgm:prSet/>
      <dgm:spPr/>
      <dgm:t>
        <a:bodyPr/>
        <a:lstStyle/>
        <a:p>
          <a:endParaRPr lang="en-US"/>
        </a:p>
      </dgm:t>
    </dgm:pt>
    <dgm:pt modelId="{674FD477-ED13-4140-8C94-5E4679561F80}">
      <dgm:prSet phldrT="[Text]" custT="1"/>
      <dgm:spPr/>
      <dgm:t>
        <a:bodyPr/>
        <a:lstStyle/>
        <a:p>
          <a:r>
            <a:rPr lang="en-US" sz="3600" dirty="0" smtClean="0"/>
            <a:t>Vary Elements</a:t>
          </a:r>
          <a:endParaRPr lang="en-US" sz="3600" dirty="0"/>
        </a:p>
      </dgm:t>
    </dgm:pt>
    <dgm:pt modelId="{8C741A80-0C21-41C3-94C9-CE74E6B7CA65}" type="parTrans" cxnId="{EC2F84F3-17AE-495B-9E16-718072E90404}">
      <dgm:prSet/>
      <dgm:spPr/>
      <dgm:t>
        <a:bodyPr/>
        <a:lstStyle/>
        <a:p>
          <a:endParaRPr lang="en-US"/>
        </a:p>
      </dgm:t>
    </dgm:pt>
    <dgm:pt modelId="{AB69E772-64FB-4BB0-8406-1C31A2A7C001}" type="sibTrans" cxnId="{EC2F84F3-17AE-495B-9E16-718072E90404}">
      <dgm:prSet/>
      <dgm:spPr/>
      <dgm:t>
        <a:bodyPr/>
        <a:lstStyle/>
        <a:p>
          <a:endParaRPr lang="en-US"/>
        </a:p>
      </dgm:t>
    </dgm:pt>
    <dgm:pt modelId="{6E348F04-CD0A-46E7-948C-BE5FFB225297}">
      <dgm:prSet phldrT="[Text]" custT="1"/>
      <dgm:spPr/>
      <dgm:t>
        <a:bodyPr/>
        <a:lstStyle/>
        <a:p>
          <a:r>
            <a:rPr lang="en-US" sz="3600" dirty="0" smtClean="0"/>
            <a:t>Communicate Intent</a:t>
          </a:r>
          <a:endParaRPr lang="en-US" sz="3600" dirty="0"/>
        </a:p>
      </dgm:t>
    </dgm:pt>
    <dgm:pt modelId="{F327E491-26CD-45BA-A35D-47D69424B075}" type="parTrans" cxnId="{2D137FA4-8438-41C4-A8A1-43F056E7B9B2}">
      <dgm:prSet/>
      <dgm:spPr/>
      <dgm:t>
        <a:bodyPr/>
        <a:lstStyle/>
        <a:p>
          <a:endParaRPr lang="en-US"/>
        </a:p>
      </dgm:t>
    </dgm:pt>
    <dgm:pt modelId="{6C14D2AE-68C8-4021-8B1E-2D273BF1D353}" type="sibTrans" cxnId="{2D137FA4-8438-41C4-A8A1-43F056E7B9B2}">
      <dgm:prSet/>
      <dgm:spPr/>
      <dgm:t>
        <a:bodyPr/>
        <a:lstStyle/>
        <a:p>
          <a:endParaRPr lang="en-US"/>
        </a:p>
      </dgm:t>
    </dgm:pt>
    <dgm:pt modelId="{1134A5A3-B7C6-49B8-935E-EC189B93E199}">
      <dgm:prSet phldrT="[Text]" custT="1"/>
      <dgm:spPr/>
      <dgm:t>
        <a:bodyPr/>
        <a:lstStyle/>
        <a:p>
          <a:r>
            <a:rPr lang="en-US" sz="3600" dirty="0" smtClean="0"/>
            <a:t>Choreograph Simple Dances</a:t>
          </a:r>
          <a:endParaRPr lang="en-US" sz="3600" dirty="0"/>
        </a:p>
      </dgm:t>
    </dgm:pt>
    <dgm:pt modelId="{B9BC8117-1CDB-4531-BEC9-8356649617F8}" type="parTrans" cxnId="{5E56B414-1EA5-41B7-B5D7-8ABBD793C8E5}">
      <dgm:prSet/>
      <dgm:spPr/>
      <dgm:t>
        <a:bodyPr/>
        <a:lstStyle/>
        <a:p>
          <a:endParaRPr lang="en-US"/>
        </a:p>
      </dgm:t>
    </dgm:pt>
    <dgm:pt modelId="{612530F8-1779-4566-B144-09D6BE26105C}" type="sibTrans" cxnId="{5E56B414-1EA5-41B7-B5D7-8ABBD793C8E5}">
      <dgm:prSet/>
      <dgm:spPr/>
      <dgm:t>
        <a:bodyPr/>
        <a:lstStyle/>
        <a:p>
          <a:endParaRPr lang="en-US"/>
        </a:p>
      </dgm:t>
    </dgm:pt>
    <dgm:pt modelId="{90831289-803D-4935-97CE-78FC3F622252}" type="pres">
      <dgm:prSet presAssocID="{DA44A495-9F8F-463A-AC8C-1AD64088ABCD}" presName="Name0" presStyleCnt="0">
        <dgm:presLayoutVars>
          <dgm:dir/>
          <dgm:animLvl val="lvl"/>
          <dgm:resizeHandles val="exact"/>
        </dgm:presLayoutVars>
      </dgm:prSet>
      <dgm:spPr/>
    </dgm:pt>
    <dgm:pt modelId="{E96756A7-4CCA-4B69-BA35-8C81B9302868}" type="pres">
      <dgm:prSet presAssocID="{1134A5A3-B7C6-49B8-935E-EC189B93E199}" presName="boxAndChildren" presStyleCnt="0"/>
      <dgm:spPr/>
    </dgm:pt>
    <dgm:pt modelId="{4E64ED65-5E6D-484B-BE75-AD4F0DB4DCBD}" type="pres">
      <dgm:prSet presAssocID="{1134A5A3-B7C6-49B8-935E-EC189B93E199}" presName="parentTextBox" presStyleLbl="node1" presStyleIdx="0" presStyleCnt="5"/>
      <dgm:spPr/>
      <dgm:t>
        <a:bodyPr/>
        <a:lstStyle/>
        <a:p>
          <a:endParaRPr lang="en-US"/>
        </a:p>
      </dgm:t>
    </dgm:pt>
    <dgm:pt modelId="{C678C79A-BB7C-4C69-A0A3-41D30E0E945E}" type="pres">
      <dgm:prSet presAssocID="{6C14D2AE-68C8-4021-8B1E-2D273BF1D353}" presName="sp" presStyleCnt="0"/>
      <dgm:spPr/>
    </dgm:pt>
    <dgm:pt modelId="{B7039414-B5E9-4914-A39D-FB4101BA70BC}" type="pres">
      <dgm:prSet presAssocID="{6E348F04-CD0A-46E7-948C-BE5FFB225297}" presName="arrowAndChildren" presStyleCnt="0"/>
      <dgm:spPr/>
    </dgm:pt>
    <dgm:pt modelId="{42EF18A4-2DA4-4422-9EFA-EEDD7FAEB33F}" type="pres">
      <dgm:prSet presAssocID="{6E348F04-CD0A-46E7-948C-BE5FFB225297}" presName="parentTextArrow" presStyleLbl="node1" presStyleIdx="1" presStyleCnt="5"/>
      <dgm:spPr/>
      <dgm:t>
        <a:bodyPr/>
        <a:lstStyle/>
        <a:p>
          <a:endParaRPr lang="en-US"/>
        </a:p>
      </dgm:t>
    </dgm:pt>
    <dgm:pt modelId="{B1FCB5BE-DC7D-4190-B206-852AAB76439F}" type="pres">
      <dgm:prSet presAssocID="{AB69E772-64FB-4BB0-8406-1C31A2A7C001}" presName="sp" presStyleCnt="0"/>
      <dgm:spPr/>
    </dgm:pt>
    <dgm:pt modelId="{81D792FC-AFEF-4D13-B4F6-D77ADE02DF03}" type="pres">
      <dgm:prSet presAssocID="{674FD477-ED13-4140-8C94-5E4679561F80}" presName="arrowAndChildren" presStyleCnt="0"/>
      <dgm:spPr/>
    </dgm:pt>
    <dgm:pt modelId="{1A7A70D6-AA5E-4884-8577-CCC771418DB0}" type="pres">
      <dgm:prSet presAssocID="{674FD477-ED13-4140-8C94-5E4679561F80}" presName="parentTextArrow" presStyleLbl="node1" presStyleIdx="2" presStyleCnt="5"/>
      <dgm:spPr/>
      <dgm:t>
        <a:bodyPr/>
        <a:lstStyle/>
        <a:p>
          <a:endParaRPr lang="en-US"/>
        </a:p>
      </dgm:t>
    </dgm:pt>
    <dgm:pt modelId="{E2E6B624-24EA-4F0A-93D4-B240C09ECDED}" type="pres">
      <dgm:prSet presAssocID="{5E902FF8-E79E-4105-9D2B-FE1035565FDE}" presName="sp" presStyleCnt="0"/>
      <dgm:spPr/>
    </dgm:pt>
    <dgm:pt modelId="{0B41C51E-B1BF-4891-A02F-448C9F3FDB25}" type="pres">
      <dgm:prSet presAssocID="{017E7BD8-AF0E-443D-A90A-E0848A1427A5}" presName="arrowAndChildren" presStyleCnt="0"/>
      <dgm:spPr/>
    </dgm:pt>
    <dgm:pt modelId="{AB524262-6759-4A79-A9DC-AD79A45291FE}" type="pres">
      <dgm:prSet presAssocID="{017E7BD8-AF0E-443D-A90A-E0848A1427A5}" presName="parentTextArrow" presStyleLbl="node1" presStyleIdx="3" presStyleCnt="5"/>
      <dgm:spPr/>
      <dgm:t>
        <a:bodyPr/>
        <a:lstStyle/>
        <a:p>
          <a:endParaRPr lang="en-US"/>
        </a:p>
      </dgm:t>
    </dgm:pt>
    <dgm:pt modelId="{EFE008E4-0329-4894-89E5-BCF018DC11CE}" type="pres">
      <dgm:prSet presAssocID="{A62C4F3A-8F49-4404-BC25-6DE99E5FA07A}" presName="sp" presStyleCnt="0"/>
      <dgm:spPr/>
    </dgm:pt>
    <dgm:pt modelId="{57DE0B92-89FB-464B-8214-DD629E40917E}" type="pres">
      <dgm:prSet presAssocID="{23A34DF9-A52D-417E-947B-0CE00437D9E8}" presName="arrowAndChildren" presStyleCnt="0"/>
      <dgm:spPr/>
    </dgm:pt>
    <dgm:pt modelId="{2A078596-6E04-44CF-81EC-D789C6216F0B}" type="pres">
      <dgm:prSet presAssocID="{23A34DF9-A52D-417E-947B-0CE00437D9E8}" presName="parentTextArrow" presStyleLbl="node1" presStyleIdx="4" presStyleCnt="5"/>
      <dgm:spPr/>
      <dgm:t>
        <a:bodyPr/>
        <a:lstStyle/>
        <a:p>
          <a:endParaRPr lang="en-US"/>
        </a:p>
      </dgm:t>
    </dgm:pt>
  </dgm:ptLst>
  <dgm:cxnLst>
    <dgm:cxn modelId="{E7AC2611-C3F8-4A44-8FE3-EAF8DDEE879B}" type="presOf" srcId="{674FD477-ED13-4140-8C94-5E4679561F80}" destId="{1A7A70D6-AA5E-4884-8577-CCC771418DB0}" srcOrd="0" destOrd="0" presId="urn:microsoft.com/office/officeart/2005/8/layout/process4"/>
    <dgm:cxn modelId="{EC2F84F3-17AE-495B-9E16-718072E90404}" srcId="{DA44A495-9F8F-463A-AC8C-1AD64088ABCD}" destId="{674FD477-ED13-4140-8C94-5E4679561F80}" srcOrd="2" destOrd="0" parTransId="{8C741A80-0C21-41C3-94C9-CE74E6B7CA65}" sibTransId="{AB69E772-64FB-4BB0-8406-1C31A2A7C001}"/>
    <dgm:cxn modelId="{6C2A9D96-21F3-4048-BDE9-96E1B883228A}" srcId="{DA44A495-9F8F-463A-AC8C-1AD64088ABCD}" destId="{23A34DF9-A52D-417E-947B-0CE00437D9E8}" srcOrd="0" destOrd="0" parTransId="{971C7C36-5395-4328-96C1-194E51993D26}" sibTransId="{A62C4F3A-8F49-4404-BC25-6DE99E5FA07A}"/>
    <dgm:cxn modelId="{A704E0F0-2523-4406-B95D-F4332267BBE4}" type="presOf" srcId="{23A34DF9-A52D-417E-947B-0CE00437D9E8}" destId="{2A078596-6E04-44CF-81EC-D789C6216F0B}" srcOrd="0" destOrd="0" presId="urn:microsoft.com/office/officeart/2005/8/layout/process4"/>
    <dgm:cxn modelId="{B6A3656C-9EF8-4A3C-B617-5D5CA4534B8A}" type="presOf" srcId="{6E348F04-CD0A-46E7-948C-BE5FFB225297}" destId="{42EF18A4-2DA4-4422-9EFA-EEDD7FAEB33F}" srcOrd="0" destOrd="0" presId="urn:microsoft.com/office/officeart/2005/8/layout/process4"/>
    <dgm:cxn modelId="{5E56B414-1EA5-41B7-B5D7-8ABBD793C8E5}" srcId="{DA44A495-9F8F-463A-AC8C-1AD64088ABCD}" destId="{1134A5A3-B7C6-49B8-935E-EC189B93E199}" srcOrd="4" destOrd="0" parTransId="{B9BC8117-1CDB-4531-BEC9-8356649617F8}" sibTransId="{612530F8-1779-4566-B144-09D6BE26105C}"/>
    <dgm:cxn modelId="{9E604D90-F792-46DF-902F-AB1565144F10}" type="presOf" srcId="{1134A5A3-B7C6-49B8-935E-EC189B93E199}" destId="{4E64ED65-5E6D-484B-BE75-AD4F0DB4DCBD}" srcOrd="0" destOrd="0" presId="urn:microsoft.com/office/officeart/2005/8/layout/process4"/>
    <dgm:cxn modelId="{FB80F1D4-23BF-48CF-823E-EFE1D870B5A5}" type="presOf" srcId="{DA44A495-9F8F-463A-AC8C-1AD64088ABCD}" destId="{90831289-803D-4935-97CE-78FC3F622252}" srcOrd="0" destOrd="0" presId="urn:microsoft.com/office/officeart/2005/8/layout/process4"/>
    <dgm:cxn modelId="{42BD5026-D0F9-48A3-8D9B-F35134089801}" type="presOf" srcId="{017E7BD8-AF0E-443D-A90A-E0848A1427A5}" destId="{AB524262-6759-4A79-A9DC-AD79A45291FE}" srcOrd="0" destOrd="0" presId="urn:microsoft.com/office/officeart/2005/8/layout/process4"/>
    <dgm:cxn modelId="{E4E86CD6-EDB5-4EB2-9057-E7EA0CCAB449}" srcId="{DA44A495-9F8F-463A-AC8C-1AD64088ABCD}" destId="{017E7BD8-AF0E-443D-A90A-E0848A1427A5}" srcOrd="1" destOrd="0" parTransId="{AC0DF880-7F13-4655-ABF8-36135158D4BE}" sibTransId="{5E902FF8-E79E-4105-9D2B-FE1035565FDE}"/>
    <dgm:cxn modelId="{2D137FA4-8438-41C4-A8A1-43F056E7B9B2}" srcId="{DA44A495-9F8F-463A-AC8C-1AD64088ABCD}" destId="{6E348F04-CD0A-46E7-948C-BE5FFB225297}" srcOrd="3" destOrd="0" parTransId="{F327E491-26CD-45BA-A35D-47D69424B075}" sibTransId="{6C14D2AE-68C8-4021-8B1E-2D273BF1D353}"/>
    <dgm:cxn modelId="{A75EFC6B-92C2-4347-92C2-B25C40B8FF32}" type="presParOf" srcId="{90831289-803D-4935-97CE-78FC3F622252}" destId="{E96756A7-4CCA-4B69-BA35-8C81B9302868}" srcOrd="0" destOrd="0" presId="urn:microsoft.com/office/officeart/2005/8/layout/process4"/>
    <dgm:cxn modelId="{1E326F62-51C1-4A42-896B-8A1A8D8F9E6E}" type="presParOf" srcId="{E96756A7-4CCA-4B69-BA35-8C81B9302868}" destId="{4E64ED65-5E6D-484B-BE75-AD4F0DB4DCBD}" srcOrd="0" destOrd="0" presId="urn:microsoft.com/office/officeart/2005/8/layout/process4"/>
    <dgm:cxn modelId="{D6B8AC6D-4614-4237-A54D-E4CFCF63E586}" type="presParOf" srcId="{90831289-803D-4935-97CE-78FC3F622252}" destId="{C678C79A-BB7C-4C69-A0A3-41D30E0E945E}" srcOrd="1" destOrd="0" presId="urn:microsoft.com/office/officeart/2005/8/layout/process4"/>
    <dgm:cxn modelId="{774C040A-3CAC-4B5F-AA53-417D93BE2825}" type="presParOf" srcId="{90831289-803D-4935-97CE-78FC3F622252}" destId="{B7039414-B5E9-4914-A39D-FB4101BA70BC}" srcOrd="2" destOrd="0" presId="urn:microsoft.com/office/officeart/2005/8/layout/process4"/>
    <dgm:cxn modelId="{9F359155-A144-4137-A7F1-35E2F111C801}" type="presParOf" srcId="{B7039414-B5E9-4914-A39D-FB4101BA70BC}" destId="{42EF18A4-2DA4-4422-9EFA-EEDD7FAEB33F}" srcOrd="0" destOrd="0" presId="urn:microsoft.com/office/officeart/2005/8/layout/process4"/>
    <dgm:cxn modelId="{8BC5F01F-D71D-4395-9088-8894DA5E5503}" type="presParOf" srcId="{90831289-803D-4935-97CE-78FC3F622252}" destId="{B1FCB5BE-DC7D-4190-B206-852AAB76439F}" srcOrd="3" destOrd="0" presId="urn:microsoft.com/office/officeart/2005/8/layout/process4"/>
    <dgm:cxn modelId="{2479D41E-F765-4BC8-87A2-6EC5808B248D}" type="presParOf" srcId="{90831289-803D-4935-97CE-78FC3F622252}" destId="{81D792FC-AFEF-4D13-B4F6-D77ADE02DF03}" srcOrd="4" destOrd="0" presId="urn:microsoft.com/office/officeart/2005/8/layout/process4"/>
    <dgm:cxn modelId="{AC526E89-6BEF-4FA0-AB11-9FC82F693430}" type="presParOf" srcId="{81D792FC-AFEF-4D13-B4F6-D77ADE02DF03}" destId="{1A7A70D6-AA5E-4884-8577-CCC771418DB0}" srcOrd="0" destOrd="0" presId="urn:microsoft.com/office/officeart/2005/8/layout/process4"/>
    <dgm:cxn modelId="{FF8628ED-329A-47C7-80B1-70CBBAF4E02D}" type="presParOf" srcId="{90831289-803D-4935-97CE-78FC3F622252}" destId="{E2E6B624-24EA-4F0A-93D4-B240C09ECDED}" srcOrd="5" destOrd="0" presId="urn:microsoft.com/office/officeart/2005/8/layout/process4"/>
    <dgm:cxn modelId="{8EFE1FAC-051B-4F6D-9BBC-9A388F0D21CE}" type="presParOf" srcId="{90831289-803D-4935-97CE-78FC3F622252}" destId="{0B41C51E-B1BF-4891-A02F-448C9F3FDB25}" srcOrd="6" destOrd="0" presId="urn:microsoft.com/office/officeart/2005/8/layout/process4"/>
    <dgm:cxn modelId="{3CCFEA77-3495-4B4C-9CC7-C528A5BE8B7D}" type="presParOf" srcId="{0B41C51E-B1BF-4891-A02F-448C9F3FDB25}" destId="{AB524262-6759-4A79-A9DC-AD79A45291FE}" srcOrd="0" destOrd="0" presId="urn:microsoft.com/office/officeart/2005/8/layout/process4"/>
    <dgm:cxn modelId="{8EFF5263-BCDC-4D24-859B-A1FAE0E5A684}" type="presParOf" srcId="{90831289-803D-4935-97CE-78FC3F622252}" destId="{EFE008E4-0329-4894-89E5-BCF018DC11CE}" srcOrd="7" destOrd="0" presId="urn:microsoft.com/office/officeart/2005/8/layout/process4"/>
    <dgm:cxn modelId="{DDC2C947-31D8-4FEA-9388-D8B2CCA5115C}" type="presParOf" srcId="{90831289-803D-4935-97CE-78FC3F622252}" destId="{57DE0B92-89FB-464B-8214-DD629E40917E}" srcOrd="8" destOrd="0" presId="urn:microsoft.com/office/officeart/2005/8/layout/process4"/>
    <dgm:cxn modelId="{9C3118F4-905E-4D18-AC1F-9AA624DEB6ED}" type="presParOf" srcId="{57DE0B92-89FB-464B-8214-DD629E40917E}" destId="{2A078596-6E04-44CF-81EC-D789C6216F0B}" srcOrd="0" destOrd="0" presId="urn:microsoft.com/office/officeart/2005/8/layout/process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A44A495-9F8F-463A-AC8C-1AD64088ABCD}" type="doc">
      <dgm:prSet loTypeId="urn:microsoft.com/office/officeart/2005/8/layout/process4" loCatId="process" qsTypeId="urn:microsoft.com/office/officeart/2005/8/quickstyle/3d2" qsCatId="3D" csTypeId="urn:microsoft.com/office/officeart/2005/8/colors/colorful1#6" csCatId="colorful" phldr="1"/>
      <dgm:spPr/>
    </dgm:pt>
    <dgm:pt modelId="{23A34DF9-A52D-417E-947B-0CE00437D9E8}">
      <dgm:prSet phldrT="[Text]" custT="1"/>
      <dgm:spPr/>
      <dgm:t>
        <a:bodyPr/>
        <a:lstStyle/>
        <a:p>
          <a:r>
            <a:rPr lang="en-US" sz="2400" dirty="0" smtClean="0"/>
            <a:t>Use Selected Dance Elements</a:t>
          </a:r>
          <a:endParaRPr lang="en-US" sz="2400" dirty="0"/>
        </a:p>
      </dgm:t>
    </dgm:pt>
    <dgm:pt modelId="{971C7C36-5395-4328-96C1-194E51993D26}" type="parTrans" cxnId="{6C2A9D96-21F3-4048-BDE9-96E1B883228A}">
      <dgm:prSet/>
      <dgm:spPr/>
      <dgm:t>
        <a:bodyPr/>
        <a:lstStyle/>
        <a:p>
          <a:endParaRPr lang="en-US"/>
        </a:p>
      </dgm:t>
    </dgm:pt>
    <dgm:pt modelId="{A62C4F3A-8F49-4404-BC25-6DE99E5FA07A}" type="sibTrans" cxnId="{6C2A9D96-21F3-4048-BDE9-96E1B883228A}">
      <dgm:prSet/>
      <dgm:spPr/>
      <dgm:t>
        <a:bodyPr/>
        <a:lstStyle/>
        <a:p>
          <a:endParaRPr lang="en-US"/>
        </a:p>
      </dgm:t>
    </dgm:pt>
    <dgm:pt modelId="{017E7BD8-AF0E-443D-A90A-E0848A1427A5}">
      <dgm:prSet phldrT="[Text]" custT="1"/>
      <dgm:spPr/>
      <dgm:t>
        <a:bodyPr/>
        <a:lstStyle/>
        <a:p>
          <a:r>
            <a:rPr lang="en-US" sz="2400" dirty="0" smtClean="0"/>
            <a:t>Use Production Elements, Principles, Structures, Processes; Variety of Forms</a:t>
          </a:r>
          <a:endParaRPr lang="en-US" sz="2400" dirty="0"/>
        </a:p>
      </dgm:t>
    </dgm:pt>
    <dgm:pt modelId="{AC0DF880-7F13-4655-ABF8-36135158D4BE}" type="parTrans" cxnId="{E4E86CD6-EDB5-4EB2-9057-E7EA0CCAB449}">
      <dgm:prSet/>
      <dgm:spPr/>
      <dgm:t>
        <a:bodyPr/>
        <a:lstStyle/>
        <a:p>
          <a:endParaRPr lang="en-US"/>
        </a:p>
      </dgm:t>
    </dgm:pt>
    <dgm:pt modelId="{5E902FF8-E79E-4105-9D2B-FE1035565FDE}" type="sibTrans" cxnId="{E4E86CD6-EDB5-4EB2-9057-E7EA0CCAB449}">
      <dgm:prSet/>
      <dgm:spPr/>
      <dgm:t>
        <a:bodyPr/>
        <a:lstStyle/>
        <a:p>
          <a:endParaRPr lang="en-US"/>
        </a:p>
      </dgm:t>
    </dgm:pt>
    <dgm:pt modelId="{1134A5A3-B7C6-49B8-935E-EC189B93E199}">
      <dgm:prSet phldrT="[Text]" custT="1"/>
      <dgm:spPr/>
      <dgm:t>
        <a:bodyPr/>
        <a:lstStyle/>
        <a:p>
          <a:r>
            <a:rPr lang="en-US" sz="2400" dirty="0" smtClean="0"/>
            <a:t>Choreograph Dances for Performance of Personal and Social Significance</a:t>
          </a:r>
          <a:endParaRPr lang="en-US" sz="2400" dirty="0"/>
        </a:p>
      </dgm:t>
    </dgm:pt>
    <dgm:pt modelId="{B9BC8117-1CDB-4531-BEC9-8356649617F8}" type="parTrans" cxnId="{5E56B414-1EA5-41B7-B5D7-8ABBD793C8E5}">
      <dgm:prSet/>
      <dgm:spPr/>
      <dgm:t>
        <a:bodyPr/>
        <a:lstStyle/>
        <a:p>
          <a:endParaRPr lang="en-US"/>
        </a:p>
      </dgm:t>
    </dgm:pt>
    <dgm:pt modelId="{612530F8-1779-4566-B144-09D6BE26105C}" type="sibTrans" cxnId="{5E56B414-1EA5-41B7-B5D7-8ABBD793C8E5}">
      <dgm:prSet/>
      <dgm:spPr/>
      <dgm:t>
        <a:bodyPr/>
        <a:lstStyle/>
        <a:p>
          <a:endParaRPr lang="en-US"/>
        </a:p>
      </dgm:t>
    </dgm:pt>
    <dgm:pt modelId="{D3E80C6E-8E5A-4032-86EB-BD926B3480A6}">
      <dgm:prSet phldrT="[Text]" custT="1"/>
      <dgm:spPr/>
      <dgm:t>
        <a:bodyPr/>
        <a:lstStyle/>
        <a:p>
          <a:r>
            <a:rPr lang="en-US" sz="2400" dirty="0" smtClean="0"/>
            <a:t>Incorporate Aesthetic Criteria &amp; Perspective</a:t>
          </a:r>
          <a:endParaRPr lang="en-US" sz="2400" dirty="0"/>
        </a:p>
      </dgm:t>
    </dgm:pt>
    <dgm:pt modelId="{2E9CA8EA-4316-417B-A795-F4287169B61C}" type="parTrans" cxnId="{F4F82E53-F7C9-4974-9C10-B7ADE2BB9C39}">
      <dgm:prSet/>
      <dgm:spPr/>
      <dgm:t>
        <a:bodyPr/>
        <a:lstStyle/>
        <a:p>
          <a:endParaRPr lang="en-US"/>
        </a:p>
      </dgm:t>
    </dgm:pt>
    <dgm:pt modelId="{3A8A2937-8119-44C3-80D1-8007414B5DC1}" type="sibTrans" cxnId="{F4F82E53-F7C9-4974-9C10-B7ADE2BB9C39}">
      <dgm:prSet/>
      <dgm:spPr/>
      <dgm:t>
        <a:bodyPr/>
        <a:lstStyle/>
        <a:p>
          <a:endParaRPr lang="en-US"/>
        </a:p>
      </dgm:t>
    </dgm:pt>
    <dgm:pt modelId="{EAA199B3-13DB-45A2-9CB4-EC6245BED731}">
      <dgm:prSet phldrT="[Text]" custT="1"/>
      <dgm:spPr/>
      <dgm:t>
        <a:bodyPr/>
        <a:lstStyle/>
        <a:p>
          <a:r>
            <a:rPr lang="en-US" sz="2400" dirty="0" smtClean="0"/>
            <a:t>Communicate Meaning and Choreographic Intent</a:t>
          </a:r>
          <a:endParaRPr lang="en-US" sz="2400" dirty="0"/>
        </a:p>
      </dgm:t>
    </dgm:pt>
    <dgm:pt modelId="{D8520897-BFA8-4CCD-9E5A-4C08D8F12F9B}" type="parTrans" cxnId="{B7271FBE-29C4-4BE8-8E94-EE4810DDF408}">
      <dgm:prSet/>
      <dgm:spPr/>
    </dgm:pt>
    <dgm:pt modelId="{CC8089E6-7451-46D8-978E-F44297A139B8}" type="sibTrans" cxnId="{B7271FBE-29C4-4BE8-8E94-EE4810DDF408}">
      <dgm:prSet/>
      <dgm:spPr/>
    </dgm:pt>
    <dgm:pt modelId="{90831289-803D-4935-97CE-78FC3F622252}" type="pres">
      <dgm:prSet presAssocID="{DA44A495-9F8F-463A-AC8C-1AD64088ABCD}" presName="Name0" presStyleCnt="0">
        <dgm:presLayoutVars>
          <dgm:dir/>
          <dgm:animLvl val="lvl"/>
          <dgm:resizeHandles val="exact"/>
        </dgm:presLayoutVars>
      </dgm:prSet>
      <dgm:spPr/>
    </dgm:pt>
    <dgm:pt modelId="{E96756A7-4CCA-4B69-BA35-8C81B9302868}" type="pres">
      <dgm:prSet presAssocID="{1134A5A3-B7C6-49B8-935E-EC189B93E199}" presName="boxAndChildren" presStyleCnt="0"/>
      <dgm:spPr/>
    </dgm:pt>
    <dgm:pt modelId="{4E64ED65-5E6D-484B-BE75-AD4F0DB4DCBD}" type="pres">
      <dgm:prSet presAssocID="{1134A5A3-B7C6-49B8-935E-EC189B93E199}" presName="parentTextBox" presStyleLbl="node1" presStyleIdx="0" presStyleCnt="5"/>
      <dgm:spPr/>
      <dgm:t>
        <a:bodyPr/>
        <a:lstStyle/>
        <a:p>
          <a:endParaRPr lang="en-US"/>
        </a:p>
      </dgm:t>
    </dgm:pt>
    <dgm:pt modelId="{07FCF839-7288-42EB-B817-2796DEDEA870}" type="pres">
      <dgm:prSet presAssocID="{CC8089E6-7451-46D8-978E-F44297A139B8}" presName="sp" presStyleCnt="0"/>
      <dgm:spPr/>
    </dgm:pt>
    <dgm:pt modelId="{3756F003-630E-4357-A20C-80E98DAD2FA7}" type="pres">
      <dgm:prSet presAssocID="{EAA199B3-13DB-45A2-9CB4-EC6245BED731}" presName="arrowAndChildren" presStyleCnt="0"/>
      <dgm:spPr/>
    </dgm:pt>
    <dgm:pt modelId="{4020B004-E9F3-4170-8AF7-3009EFE78458}" type="pres">
      <dgm:prSet presAssocID="{EAA199B3-13DB-45A2-9CB4-EC6245BED731}" presName="parentTextArrow" presStyleLbl="node1" presStyleIdx="1" presStyleCnt="5"/>
      <dgm:spPr/>
      <dgm:t>
        <a:bodyPr/>
        <a:lstStyle/>
        <a:p>
          <a:endParaRPr lang="en-US"/>
        </a:p>
      </dgm:t>
    </dgm:pt>
    <dgm:pt modelId="{071C3F48-2EEA-4692-BC1C-B5EBCF2367D9}" type="pres">
      <dgm:prSet presAssocID="{3A8A2937-8119-44C3-80D1-8007414B5DC1}" presName="sp" presStyleCnt="0"/>
      <dgm:spPr/>
    </dgm:pt>
    <dgm:pt modelId="{E71642A5-0DA7-443F-9AE1-EC8EAB3F30B8}" type="pres">
      <dgm:prSet presAssocID="{D3E80C6E-8E5A-4032-86EB-BD926B3480A6}" presName="arrowAndChildren" presStyleCnt="0"/>
      <dgm:spPr/>
    </dgm:pt>
    <dgm:pt modelId="{C23ADC1F-8E8A-425E-84B9-88415F498AE6}" type="pres">
      <dgm:prSet presAssocID="{D3E80C6E-8E5A-4032-86EB-BD926B3480A6}" presName="parentTextArrow" presStyleLbl="node1" presStyleIdx="2" presStyleCnt="5"/>
      <dgm:spPr/>
      <dgm:t>
        <a:bodyPr/>
        <a:lstStyle/>
        <a:p>
          <a:endParaRPr lang="en-US"/>
        </a:p>
      </dgm:t>
    </dgm:pt>
    <dgm:pt modelId="{E2E6B624-24EA-4F0A-93D4-B240C09ECDED}" type="pres">
      <dgm:prSet presAssocID="{5E902FF8-E79E-4105-9D2B-FE1035565FDE}" presName="sp" presStyleCnt="0"/>
      <dgm:spPr/>
    </dgm:pt>
    <dgm:pt modelId="{0B41C51E-B1BF-4891-A02F-448C9F3FDB25}" type="pres">
      <dgm:prSet presAssocID="{017E7BD8-AF0E-443D-A90A-E0848A1427A5}" presName="arrowAndChildren" presStyleCnt="0"/>
      <dgm:spPr/>
    </dgm:pt>
    <dgm:pt modelId="{AB524262-6759-4A79-A9DC-AD79A45291FE}" type="pres">
      <dgm:prSet presAssocID="{017E7BD8-AF0E-443D-A90A-E0848A1427A5}" presName="parentTextArrow" presStyleLbl="node1" presStyleIdx="3" presStyleCnt="5"/>
      <dgm:spPr/>
      <dgm:t>
        <a:bodyPr/>
        <a:lstStyle/>
        <a:p>
          <a:endParaRPr lang="en-US"/>
        </a:p>
      </dgm:t>
    </dgm:pt>
    <dgm:pt modelId="{EFE008E4-0329-4894-89E5-BCF018DC11CE}" type="pres">
      <dgm:prSet presAssocID="{A62C4F3A-8F49-4404-BC25-6DE99E5FA07A}" presName="sp" presStyleCnt="0"/>
      <dgm:spPr/>
    </dgm:pt>
    <dgm:pt modelId="{57DE0B92-89FB-464B-8214-DD629E40917E}" type="pres">
      <dgm:prSet presAssocID="{23A34DF9-A52D-417E-947B-0CE00437D9E8}" presName="arrowAndChildren" presStyleCnt="0"/>
      <dgm:spPr/>
    </dgm:pt>
    <dgm:pt modelId="{2A078596-6E04-44CF-81EC-D789C6216F0B}" type="pres">
      <dgm:prSet presAssocID="{23A34DF9-A52D-417E-947B-0CE00437D9E8}" presName="parentTextArrow" presStyleLbl="node1" presStyleIdx="4" presStyleCnt="5"/>
      <dgm:spPr/>
      <dgm:t>
        <a:bodyPr/>
        <a:lstStyle/>
        <a:p>
          <a:endParaRPr lang="en-US"/>
        </a:p>
      </dgm:t>
    </dgm:pt>
  </dgm:ptLst>
  <dgm:cxnLst>
    <dgm:cxn modelId="{8E3482BA-01CE-4019-A3DC-ED57BE0D7B6D}" type="presOf" srcId="{1134A5A3-B7C6-49B8-935E-EC189B93E199}" destId="{4E64ED65-5E6D-484B-BE75-AD4F0DB4DCBD}" srcOrd="0" destOrd="0" presId="urn:microsoft.com/office/officeart/2005/8/layout/process4"/>
    <dgm:cxn modelId="{F4F82E53-F7C9-4974-9C10-B7ADE2BB9C39}" srcId="{DA44A495-9F8F-463A-AC8C-1AD64088ABCD}" destId="{D3E80C6E-8E5A-4032-86EB-BD926B3480A6}" srcOrd="2" destOrd="0" parTransId="{2E9CA8EA-4316-417B-A795-F4287169B61C}" sibTransId="{3A8A2937-8119-44C3-80D1-8007414B5DC1}"/>
    <dgm:cxn modelId="{6C2A9D96-21F3-4048-BDE9-96E1B883228A}" srcId="{DA44A495-9F8F-463A-AC8C-1AD64088ABCD}" destId="{23A34DF9-A52D-417E-947B-0CE00437D9E8}" srcOrd="0" destOrd="0" parTransId="{971C7C36-5395-4328-96C1-194E51993D26}" sibTransId="{A62C4F3A-8F49-4404-BC25-6DE99E5FA07A}"/>
    <dgm:cxn modelId="{262F40E4-B5DB-4BA6-8D21-CECBD8E8CD70}" type="presOf" srcId="{23A34DF9-A52D-417E-947B-0CE00437D9E8}" destId="{2A078596-6E04-44CF-81EC-D789C6216F0B}" srcOrd="0" destOrd="0" presId="urn:microsoft.com/office/officeart/2005/8/layout/process4"/>
    <dgm:cxn modelId="{A8943B22-9396-4717-8187-120AF53003C3}" type="presOf" srcId="{D3E80C6E-8E5A-4032-86EB-BD926B3480A6}" destId="{C23ADC1F-8E8A-425E-84B9-88415F498AE6}" srcOrd="0" destOrd="0" presId="urn:microsoft.com/office/officeart/2005/8/layout/process4"/>
    <dgm:cxn modelId="{5E56B414-1EA5-41B7-B5D7-8ABBD793C8E5}" srcId="{DA44A495-9F8F-463A-AC8C-1AD64088ABCD}" destId="{1134A5A3-B7C6-49B8-935E-EC189B93E199}" srcOrd="4" destOrd="0" parTransId="{B9BC8117-1CDB-4531-BEC9-8356649617F8}" sibTransId="{612530F8-1779-4566-B144-09D6BE26105C}"/>
    <dgm:cxn modelId="{B7271FBE-29C4-4BE8-8E94-EE4810DDF408}" srcId="{DA44A495-9F8F-463A-AC8C-1AD64088ABCD}" destId="{EAA199B3-13DB-45A2-9CB4-EC6245BED731}" srcOrd="3" destOrd="0" parTransId="{D8520897-BFA8-4CCD-9E5A-4C08D8F12F9B}" sibTransId="{CC8089E6-7451-46D8-978E-F44297A139B8}"/>
    <dgm:cxn modelId="{00377652-246C-4C68-A043-560C476D9C43}" type="presOf" srcId="{EAA199B3-13DB-45A2-9CB4-EC6245BED731}" destId="{4020B004-E9F3-4170-8AF7-3009EFE78458}" srcOrd="0" destOrd="0" presId="urn:microsoft.com/office/officeart/2005/8/layout/process4"/>
    <dgm:cxn modelId="{80C49CC1-C49A-4AD8-AE61-B1C55DFE970F}" type="presOf" srcId="{DA44A495-9F8F-463A-AC8C-1AD64088ABCD}" destId="{90831289-803D-4935-97CE-78FC3F622252}" srcOrd="0" destOrd="0" presId="urn:microsoft.com/office/officeart/2005/8/layout/process4"/>
    <dgm:cxn modelId="{E4E86CD6-EDB5-4EB2-9057-E7EA0CCAB449}" srcId="{DA44A495-9F8F-463A-AC8C-1AD64088ABCD}" destId="{017E7BD8-AF0E-443D-A90A-E0848A1427A5}" srcOrd="1" destOrd="0" parTransId="{AC0DF880-7F13-4655-ABF8-36135158D4BE}" sibTransId="{5E902FF8-E79E-4105-9D2B-FE1035565FDE}"/>
    <dgm:cxn modelId="{44D2F921-8E30-4917-8469-A6A24EFDC085}" type="presOf" srcId="{017E7BD8-AF0E-443D-A90A-E0848A1427A5}" destId="{AB524262-6759-4A79-A9DC-AD79A45291FE}" srcOrd="0" destOrd="0" presId="urn:microsoft.com/office/officeart/2005/8/layout/process4"/>
    <dgm:cxn modelId="{51142806-404A-470D-AC6E-231C558A0E36}" type="presParOf" srcId="{90831289-803D-4935-97CE-78FC3F622252}" destId="{E96756A7-4CCA-4B69-BA35-8C81B9302868}" srcOrd="0" destOrd="0" presId="urn:microsoft.com/office/officeart/2005/8/layout/process4"/>
    <dgm:cxn modelId="{78D0E072-A2F0-4B33-840F-71BB532AB1F4}" type="presParOf" srcId="{E96756A7-4CCA-4B69-BA35-8C81B9302868}" destId="{4E64ED65-5E6D-484B-BE75-AD4F0DB4DCBD}" srcOrd="0" destOrd="0" presId="urn:microsoft.com/office/officeart/2005/8/layout/process4"/>
    <dgm:cxn modelId="{542301F8-E2CF-484A-B926-BB546A192B34}" type="presParOf" srcId="{90831289-803D-4935-97CE-78FC3F622252}" destId="{07FCF839-7288-42EB-B817-2796DEDEA870}" srcOrd="1" destOrd="0" presId="urn:microsoft.com/office/officeart/2005/8/layout/process4"/>
    <dgm:cxn modelId="{2CA7F361-6300-408B-9D89-293CAB034E14}" type="presParOf" srcId="{90831289-803D-4935-97CE-78FC3F622252}" destId="{3756F003-630E-4357-A20C-80E98DAD2FA7}" srcOrd="2" destOrd="0" presId="urn:microsoft.com/office/officeart/2005/8/layout/process4"/>
    <dgm:cxn modelId="{9D55DCD6-5BC3-4EC1-A58F-04742F452CDB}" type="presParOf" srcId="{3756F003-630E-4357-A20C-80E98DAD2FA7}" destId="{4020B004-E9F3-4170-8AF7-3009EFE78458}" srcOrd="0" destOrd="0" presId="urn:microsoft.com/office/officeart/2005/8/layout/process4"/>
    <dgm:cxn modelId="{47AB874C-483F-4869-80CB-8687AFC4DFCF}" type="presParOf" srcId="{90831289-803D-4935-97CE-78FC3F622252}" destId="{071C3F48-2EEA-4692-BC1C-B5EBCF2367D9}" srcOrd="3" destOrd="0" presId="urn:microsoft.com/office/officeart/2005/8/layout/process4"/>
    <dgm:cxn modelId="{AADCC114-B614-4110-8303-DD1F638F3862}" type="presParOf" srcId="{90831289-803D-4935-97CE-78FC3F622252}" destId="{E71642A5-0DA7-443F-9AE1-EC8EAB3F30B8}" srcOrd="4" destOrd="0" presId="urn:microsoft.com/office/officeart/2005/8/layout/process4"/>
    <dgm:cxn modelId="{F4D24E52-50C3-485C-B602-5DB39968159B}" type="presParOf" srcId="{E71642A5-0DA7-443F-9AE1-EC8EAB3F30B8}" destId="{C23ADC1F-8E8A-425E-84B9-88415F498AE6}" srcOrd="0" destOrd="0" presId="urn:microsoft.com/office/officeart/2005/8/layout/process4"/>
    <dgm:cxn modelId="{D2AB0796-DE5E-4EEA-87A4-DF5C52164D1D}" type="presParOf" srcId="{90831289-803D-4935-97CE-78FC3F622252}" destId="{E2E6B624-24EA-4F0A-93D4-B240C09ECDED}" srcOrd="5" destOrd="0" presId="urn:microsoft.com/office/officeart/2005/8/layout/process4"/>
    <dgm:cxn modelId="{F7F0B70A-A0C4-4BB8-976C-AA609FF94702}" type="presParOf" srcId="{90831289-803D-4935-97CE-78FC3F622252}" destId="{0B41C51E-B1BF-4891-A02F-448C9F3FDB25}" srcOrd="6" destOrd="0" presId="urn:microsoft.com/office/officeart/2005/8/layout/process4"/>
    <dgm:cxn modelId="{791F6A8F-7D09-453F-B01A-C5464E6B4276}" type="presParOf" srcId="{0B41C51E-B1BF-4891-A02F-448C9F3FDB25}" destId="{AB524262-6759-4A79-A9DC-AD79A45291FE}" srcOrd="0" destOrd="0" presId="urn:microsoft.com/office/officeart/2005/8/layout/process4"/>
    <dgm:cxn modelId="{CA2A211D-382E-493A-BA85-C7E82C92B975}" type="presParOf" srcId="{90831289-803D-4935-97CE-78FC3F622252}" destId="{EFE008E4-0329-4894-89E5-BCF018DC11CE}" srcOrd="7" destOrd="0" presId="urn:microsoft.com/office/officeart/2005/8/layout/process4"/>
    <dgm:cxn modelId="{2B8230DD-AC6A-413F-BBB7-D3C87FA73755}" type="presParOf" srcId="{90831289-803D-4935-97CE-78FC3F622252}" destId="{57DE0B92-89FB-464B-8214-DD629E40917E}" srcOrd="8" destOrd="0" presId="urn:microsoft.com/office/officeart/2005/8/layout/process4"/>
    <dgm:cxn modelId="{98573D68-F110-4757-820B-9F821698F963}" type="presParOf" srcId="{57DE0B92-89FB-464B-8214-DD629E40917E}" destId="{2A078596-6E04-44CF-81EC-D789C6216F0B}" srcOrd="0" destOrd="0" presId="urn:microsoft.com/office/officeart/2005/8/layout/process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0FC5DE6-932B-46E4-98BD-84454BE83E21}">
      <dsp:nvSpPr>
        <dsp:cNvPr id="0" name=""/>
        <dsp:cNvSpPr/>
      </dsp:nvSpPr>
      <dsp:spPr>
        <a:xfrm>
          <a:off x="0" y="3154787"/>
          <a:ext cx="7010400" cy="1035471"/>
        </a:xfrm>
        <a:prstGeom prst="rect">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20472" tIns="220472" rIns="220472" bIns="220472" numCol="1" spcCol="1270" anchor="ctr" anchorCtr="0">
          <a:noAutofit/>
        </a:bodyPr>
        <a:lstStyle/>
        <a:p>
          <a:pPr lvl="0" algn="ctr" defTabSz="1377950">
            <a:lnSpc>
              <a:spcPct val="90000"/>
            </a:lnSpc>
            <a:spcBef>
              <a:spcPct val="0"/>
            </a:spcBef>
            <a:spcAft>
              <a:spcPct val="35000"/>
            </a:spcAft>
          </a:pPr>
          <a:r>
            <a:rPr lang="en-US" sz="3100" kern="1200" dirty="0" smtClean="0"/>
            <a:t>Combine Elements in Dance Phrases</a:t>
          </a:r>
          <a:endParaRPr lang="en-US" sz="3100" kern="1200" dirty="0"/>
        </a:p>
      </dsp:txBody>
      <dsp:txXfrm>
        <a:off x="0" y="3154787"/>
        <a:ext cx="7010400" cy="1035471"/>
      </dsp:txXfrm>
    </dsp:sp>
    <dsp:sp modelId="{F29EF9F9-2A94-4879-94BD-8AB4086BCD15}">
      <dsp:nvSpPr>
        <dsp:cNvPr id="0" name=""/>
        <dsp:cNvSpPr/>
      </dsp:nvSpPr>
      <dsp:spPr>
        <a:xfrm rot="10800000">
          <a:off x="0" y="1577764"/>
          <a:ext cx="7010400" cy="1592555"/>
        </a:xfrm>
        <a:prstGeom prst="upArrowCallout">
          <a:avLst/>
        </a:prstGeom>
        <a:gradFill rotWithShape="0">
          <a:gsLst>
            <a:gs pos="0">
              <a:schemeClr val="accent3">
                <a:hueOff val="0"/>
                <a:satOff val="0"/>
                <a:lumOff val="0"/>
                <a:alphaOff val="0"/>
                <a:tint val="100000"/>
                <a:shade val="100000"/>
                <a:satMod val="130000"/>
              </a:schemeClr>
            </a:gs>
            <a:gs pos="100000">
              <a:schemeClr val="accent3">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20472" tIns="220472" rIns="220472" bIns="220472" numCol="1" spcCol="1270" anchor="ctr" anchorCtr="0">
          <a:noAutofit/>
        </a:bodyPr>
        <a:lstStyle/>
        <a:p>
          <a:pPr lvl="0" algn="ctr" defTabSz="1377950">
            <a:lnSpc>
              <a:spcPct val="90000"/>
            </a:lnSpc>
            <a:spcBef>
              <a:spcPct val="0"/>
            </a:spcBef>
            <a:spcAft>
              <a:spcPct val="35000"/>
            </a:spcAft>
          </a:pPr>
          <a:r>
            <a:rPr lang="en-US" sz="3100" kern="1200" dirty="0" smtClean="0"/>
            <a:t>Explore/Improvise with Elements</a:t>
          </a:r>
          <a:endParaRPr lang="en-US" sz="3100" kern="1200" dirty="0"/>
        </a:p>
      </dsp:txBody>
      <dsp:txXfrm rot="10800000">
        <a:off x="0" y="1577764"/>
        <a:ext cx="7010400" cy="1592555"/>
      </dsp:txXfrm>
    </dsp:sp>
    <dsp:sp modelId="{F04E1080-ECE2-4A99-A828-8E557BB12631}">
      <dsp:nvSpPr>
        <dsp:cNvPr id="0" name=""/>
        <dsp:cNvSpPr/>
      </dsp:nvSpPr>
      <dsp:spPr>
        <a:xfrm rot="10800000">
          <a:off x="0" y="740"/>
          <a:ext cx="7010400" cy="1592555"/>
        </a:xfrm>
        <a:prstGeom prst="upArrowCallout">
          <a:avLst/>
        </a:prstGeom>
        <a:gradFill rotWithShape="0">
          <a:gsLst>
            <a:gs pos="0">
              <a:schemeClr val="accent4">
                <a:hueOff val="0"/>
                <a:satOff val="0"/>
                <a:lumOff val="0"/>
                <a:alphaOff val="0"/>
                <a:tint val="100000"/>
                <a:shade val="100000"/>
                <a:satMod val="130000"/>
              </a:schemeClr>
            </a:gs>
            <a:gs pos="100000">
              <a:schemeClr val="accent4">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20472" tIns="220472" rIns="220472" bIns="220472" numCol="1" spcCol="1270" anchor="ctr" anchorCtr="0">
          <a:noAutofit/>
        </a:bodyPr>
        <a:lstStyle/>
        <a:p>
          <a:pPr lvl="0" algn="ctr" defTabSz="1377950">
            <a:lnSpc>
              <a:spcPct val="90000"/>
            </a:lnSpc>
            <a:spcBef>
              <a:spcPct val="0"/>
            </a:spcBef>
            <a:spcAft>
              <a:spcPct val="35000"/>
            </a:spcAft>
          </a:pPr>
          <a:r>
            <a:rPr lang="en-US" sz="3100" kern="1200" dirty="0" smtClean="0"/>
            <a:t>Recognize/Use Elements</a:t>
          </a:r>
          <a:endParaRPr lang="en-US" sz="3100" kern="1200" dirty="0"/>
        </a:p>
      </dsp:txBody>
      <dsp:txXfrm rot="10800000">
        <a:off x="0" y="740"/>
        <a:ext cx="7010400" cy="1592555"/>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D20507B-49A3-4598-BD48-239A49EDBB99}">
      <dsp:nvSpPr>
        <dsp:cNvPr id="0" name=""/>
        <dsp:cNvSpPr/>
      </dsp:nvSpPr>
      <dsp:spPr>
        <a:xfrm>
          <a:off x="0" y="2954160"/>
          <a:ext cx="7010400" cy="978991"/>
        </a:xfrm>
        <a:prstGeom prst="rect">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56032" tIns="256032" rIns="256032" bIns="256032" numCol="1" spcCol="1270" anchor="ctr" anchorCtr="0">
          <a:noAutofit/>
        </a:bodyPr>
        <a:lstStyle/>
        <a:p>
          <a:pPr lvl="0" algn="ctr" defTabSz="1600200">
            <a:lnSpc>
              <a:spcPct val="90000"/>
            </a:lnSpc>
            <a:spcBef>
              <a:spcPct val="0"/>
            </a:spcBef>
            <a:spcAft>
              <a:spcPct val="35000"/>
            </a:spcAft>
          </a:pPr>
          <a:r>
            <a:rPr lang="en-US" sz="3600" kern="1200" dirty="0" smtClean="0"/>
            <a:t>Organize Phrases into Simple Dance Sequences</a:t>
          </a:r>
          <a:endParaRPr lang="en-US" sz="3600" kern="1200" dirty="0"/>
        </a:p>
      </dsp:txBody>
      <dsp:txXfrm>
        <a:off x="0" y="2954160"/>
        <a:ext cx="7010400" cy="978991"/>
      </dsp:txXfrm>
    </dsp:sp>
    <dsp:sp modelId="{5A7A1E19-B19C-401E-8CC0-AF3C4CE6BA6C}">
      <dsp:nvSpPr>
        <dsp:cNvPr id="0" name=""/>
        <dsp:cNvSpPr/>
      </dsp:nvSpPr>
      <dsp:spPr>
        <a:xfrm rot="10800000">
          <a:off x="0" y="1491704"/>
          <a:ext cx="7010400" cy="1505688"/>
        </a:xfrm>
        <a:prstGeom prst="upArrowCallout">
          <a:avLst/>
        </a:prstGeom>
        <a:gradFill rotWithShape="0">
          <a:gsLst>
            <a:gs pos="0">
              <a:schemeClr val="accent3">
                <a:hueOff val="0"/>
                <a:satOff val="0"/>
                <a:lumOff val="0"/>
                <a:alphaOff val="0"/>
                <a:tint val="100000"/>
                <a:shade val="100000"/>
                <a:satMod val="130000"/>
              </a:schemeClr>
            </a:gs>
            <a:gs pos="100000">
              <a:schemeClr val="accent3">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56032" tIns="256032" rIns="256032" bIns="256032" numCol="1" spcCol="1270" anchor="ctr" anchorCtr="0">
          <a:noAutofit/>
        </a:bodyPr>
        <a:lstStyle/>
        <a:p>
          <a:pPr lvl="0" algn="ctr" defTabSz="1600200">
            <a:lnSpc>
              <a:spcPct val="90000"/>
            </a:lnSpc>
            <a:spcBef>
              <a:spcPct val="0"/>
            </a:spcBef>
            <a:spcAft>
              <a:spcPct val="35000"/>
            </a:spcAft>
          </a:pPr>
          <a:r>
            <a:rPr lang="en-US" sz="3600" kern="1200" dirty="0" smtClean="0"/>
            <a:t>Show Beginning, Middle, End</a:t>
          </a:r>
          <a:endParaRPr lang="en-US" sz="3600" kern="1200" dirty="0"/>
        </a:p>
      </dsp:txBody>
      <dsp:txXfrm rot="10800000">
        <a:off x="0" y="1491704"/>
        <a:ext cx="7010400" cy="1505688"/>
      </dsp:txXfrm>
    </dsp:sp>
    <dsp:sp modelId="{6070C799-CF9F-48EA-9C3C-EC2D172B5718}">
      <dsp:nvSpPr>
        <dsp:cNvPr id="0" name=""/>
        <dsp:cNvSpPr/>
      </dsp:nvSpPr>
      <dsp:spPr>
        <a:xfrm rot="10800000">
          <a:off x="0" y="7"/>
          <a:ext cx="7010400" cy="1505688"/>
        </a:xfrm>
        <a:prstGeom prst="upArrowCallout">
          <a:avLst/>
        </a:prstGeom>
        <a:gradFill rotWithShape="0">
          <a:gsLst>
            <a:gs pos="0">
              <a:schemeClr val="accent4">
                <a:hueOff val="0"/>
                <a:satOff val="0"/>
                <a:lumOff val="0"/>
                <a:alphaOff val="0"/>
                <a:tint val="100000"/>
                <a:shade val="100000"/>
                <a:satMod val="130000"/>
              </a:schemeClr>
            </a:gs>
            <a:gs pos="100000">
              <a:schemeClr val="accent4">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56032" tIns="256032" rIns="256032" bIns="256032" numCol="1" spcCol="1270" anchor="ctr" anchorCtr="0">
          <a:noAutofit/>
        </a:bodyPr>
        <a:lstStyle/>
        <a:p>
          <a:pPr lvl="0" algn="ctr" defTabSz="1600200">
            <a:lnSpc>
              <a:spcPct val="90000"/>
            </a:lnSpc>
            <a:spcBef>
              <a:spcPct val="0"/>
            </a:spcBef>
            <a:spcAft>
              <a:spcPct val="35000"/>
            </a:spcAft>
          </a:pPr>
          <a:r>
            <a:rPr lang="en-US" sz="3600" kern="1200" dirty="0" smtClean="0"/>
            <a:t>Vary Elements</a:t>
          </a:r>
          <a:endParaRPr lang="en-US" sz="3600" kern="1200" dirty="0"/>
        </a:p>
      </dsp:txBody>
      <dsp:txXfrm rot="10800000">
        <a:off x="0" y="7"/>
        <a:ext cx="7010400" cy="1505688"/>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E64ED65-5E6D-484B-BE75-AD4F0DB4DCBD}">
      <dsp:nvSpPr>
        <dsp:cNvPr id="0" name=""/>
        <dsp:cNvSpPr/>
      </dsp:nvSpPr>
      <dsp:spPr>
        <a:xfrm>
          <a:off x="0" y="3794902"/>
          <a:ext cx="7772400" cy="622585"/>
        </a:xfrm>
        <a:prstGeom prst="rect">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56032" tIns="256032" rIns="256032" bIns="256032" numCol="1" spcCol="1270" anchor="ctr" anchorCtr="0">
          <a:noAutofit/>
        </a:bodyPr>
        <a:lstStyle/>
        <a:p>
          <a:pPr lvl="0" algn="ctr" defTabSz="1600200">
            <a:lnSpc>
              <a:spcPct val="90000"/>
            </a:lnSpc>
            <a:spcBef>
              <a:spcPct val="0"/>
            </a:spcBef>
            <a:spcAft>
              <a:spcPct val="35000"/>
            </a:spcAft>
          </a:pPr>
          <a:r>
            <a:rPr lang="en-US" sz="3600" kern="1200" dirty="0" smtClean="0"/>
            <a:t>Choreograph Simple Dances</a:t>
          </a:r>
          <a:endParaRPr lang="en-US" sz="3600" kern="1200" dirty="0"/>
        </a:p>
      </dsp:txBody>
      <dsp:txXfrm>
        <a:off x="0" y="3794902"/>
        <a:ext cx="7772400" cy="622585"/>
      </dsp:txXfrm>
    </dsp:sp>
    <dsp:sp modelId="{42EF18A4-2DA4-4422-9EFA-EEDD7FAEB33F}">
      <dsp:nvSpPr>
        <dsp:cNvPr id="0" name=""/>
        <dsp:cNvSpPr/>
      </dsp:nvSpPr>
      <dsp:spPr>
        <a:xfrm rot="10800000">
          <a:off x="0" y="2846704"/>
          <a:ext cx="7772400" cy="957536"/>
        </a:xfrm>
        <a:prstGeom prst="upArrowCallout">
          <a:avLst/>
        </a:prstGeom>
        <a:gradFill rotWithShape="0">
          <a:gsLst>
            <a:gs pos="0">
              <a:schemeClr val="accent3">
                <a:hueOff val="0"/>
                <a:satOff val="0"/>
                <a:lumOff val="0"/>
                <a:alphaOff val="0"/>
                <a:tint val="100000"/>
                <a:shade val="100000"/>
                <a:satMod val="130000"/>
              </a:schemeClr>
            </a:gs>
            <a:gs pos="100000">
              <a:schemeClr val="accent3">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56032" tIns="256032" rIns="256032" bIns="256032" numCol="1" spcCol="1270" anchor="ctr" anchorCtr="0">
          <a:noAutofit/>
        </a:bodyPr>
        <a:lstStyle/>
        <a:p>
          <a:pPr lvl="0" algn="ctr" defTabSz="1600200">
            <a:lnSpc>
              <a:spcPct val="90000"/>
            </a:lnSpc>
            <a:spcBef>
              <a:spcPct val="0"/>
            </a:spcBef>
            <a:spcAft>
              <a:spcPct val="35000"/>
            </a:spcAft>
          </a:pPr>
          <a:r>
            <a:rPr lang="en-US" sz="3600" kern="1200" dirty="0" smtClean="0"/>
            <a:t>Communicate Intent</a:t>
          </a:r>
          <a:endParaRPr lang="en-US" sz="3600" kern="1200" dirty="0"/>
        </a:p>
      </dsp:txBody>
      <dsp:txXfrm rot="10800000">
        <a:off x="0" y="2846704"/>
        <a:ext cx="7772400" cy="957536"/>
      </dsp:txXfrm>
    </dsp:sp>
    <dsp:sp modelId="{1A7A70D6-AA5E-4884-8577-CCC771418DB0}">
      <dsp:nvSpPr>
        <dsp:cNvPr id="0" name=""/>
        <dsp:cNvSpPr/>
      </dsp:nvSpPr>
      <dsp:spPr>
        <a:xfrm rot="10800000">
          <a:off x="0" y="1898507"/>
          <a:ext cx="7772400" cy="957536"/>
        </a:xfrm>
        <a:prstGeom prst="upArrowCallout">
          <a:avLst/>
        </a:prstGeom>
        <a:gradFill rotWithShape="0">
          <a:gsLst>
            <a:gs pos="0">
              <a:schemeClr val="accent4">
                <a:hueOff val="0"/>
                <a:satOff val="0"/>
                <a:lumOff val="0"/>
                <a:alphaOff val="0"/>
                <a:tint val="100000"/>
                <a:shade val="100000"/>
                <a:satMod val="130000"/>
              </a:schemeClr>
            </a:gs>
            <a:gs pos="100000">
              <a:schemeClr val="accent4">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56032" tIns="256032" rIns="256032" bIns="256032" numCol="1" spcCol="1270" anchor="ctr" anchorCtr="0">
          <a:noAutofit/>
        </a:bodyPr>
        <a:lstStyle/>
        <a:p>
          <a:pPr lvl="0" algn="ctr" defTabSz="1600200">
            <a:lnSpc>
              <a:spcPct val="90000"/>
            </a:lnSpc>
            <a:spcBef>
              <a:spcPct val="0"/>
            </a:spcBef>
            <a:spcAft>
              <a:spcPct val="35000"/>
            </a:spcAft>
          </a:pPr>
          <a:r>
            <a:rPr lang="en-US" sz="3600" kern="1200" dirty="0" smtClean="0"/>
            <a:t>Vary Elements</a:t>
          </a:r>
          <a:endParaRPr lang="en-US" sz="3600" kern="1200" dirty="0"/>
        </a:p>
      </dsp:txBody>
      <dsp:txXfrm rot="10800000">
        <a:off x="0" y="1898507"/>
        <a:ext cx="7772400" cy="957536"/>
      </dsp:txXfrm>
    </dsp:sp>
    <dsp:sp modelId="{AB524262-6759-4A79-A9DC-AD79A45291FE}">
      <dsp:nvSpPr>
        <dsp:cNvPr id="0" name=""/>
        <dsp:cNvSpPr/>
      </dsp:nvSpPr>
      <dsp:spPr>
        <a:xfrm rot="10800000">
          <a:off x="0" y="950310"/>
          <a:ext cx="7772400" cy="957536"/>
        </a:xfrm>
        <a:prstGeom prst="upArrowCallout">
          <a:avLst/>
        </a:prstGeom>
        <a:gradFill rotWithShape="0">
          <a:gsLst>
            <a:gs pos="0">
              <a:schemeClr val="accent5">
                <a:hueOff val="0"/>
                <a:satOff val="0"/>
                <a:lumOff val="0"/>
                <a:alphaOff val="0"/>
                <a:tint val="100000"/>
                <a:shade val="100000"/>
                <a:satMod val="130000"/>
              </a:schemeClr>
            </a:gs>
            <a:gs pos="100000">
              <a:schemeClr val="accent5">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56032" tIns="256032" rIns="256032" bIns="256032" numCol="1" spcCol="1270" anchor="ctr" anchorCtr="0">
          <a:noAutofit/>
        </a:bodyPr>
        <a:lstStyle/>
        <a:p>
          <a:pPr lvl="0" algn="ctr" defTabSz="1600200">
            <a:lnSpc>
              <a:spcPct val="90000"/>
            </a:lnSpc>
            <a:spcBef>
              <a:spcPct val="0"/>
            </a:spcBef>
            <a:spcAft>
              <a:spcPct val="35000"/>
            </a:spcAft>
          </a:pPr>
          <a:r>
            <a:rPr lang="en-US" sz="3600" kern="1200" dirty="0" smtClean="0"/>
            <a:t>Fulfill Aesthetic Criteria</a:t>
          </a:r>
          <a:endParaRPr lang="en-US" sz="3600" kern="1200" dirty="0"/>
        </a:p>
      </dsp:txBody>
      <dsp:txXfrm rot="10800000">
        <a:off x="0" y="950310"/>
        <a:ext cx="7772400" cy="957536"/>
      </dsp:txXfrm>
    </dsp:sp>
    <dsp:sp modelId="{2A078596-6E04-44CF-81EC-D789C6216F0B}">
      <dsp:nvSpPr>
        <dsp:cNvPr id="0" name=""/>
        <dsp:cNvSpPr/>
      </dsp:nvSpPr>
      <dsp:spPr>
        <a:xfrm rot="10800000">
          <a:off x="0" y="2112"/>
          <a:ext cx="7772400" cy="957536"/>
        </a:xfrm>
        <a:prstGeom prst="upArrowCallout">
          <a:avLst/>
        </a:prstGeom>
        <a:gradFill rotWithShape="0">
          <a:gsLst>
            <a:gs pos="0">
              <a:schemeClr val="accent6">
                <a:hueOff val="0"/>
                <a:satOff val="0"/>
                <a:lumOff val="0"/>
                <a:alphaOff val="0"/>
                <a:tint val="100000"/>
                <a:shade val="100000"/>
                <a:satMod val="130000"/>
              </a:schemeClr>
            </a:gs>
            <a:gs pos="100000">
              <a:schemeClr val="accent6">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56032" tIns="256032" rIns="256032" bIns="256032" numCol="1" spcCol="1270" anchor="ctr" anchorCtr="0">
          <a:noAutofit/>
        </a:bodyPr>
        <a:lstStyle/>
        <a:p>
          <a:pPr lvl="0" algn="ctr" defTabSz="1600200">
            <a:lnSpc>
              <a:spcPct val="90000"/>
            </a:lnSpc>
            <a:spcBef>
              <a:spcPct val="0"/>
            </a:spcBef>
            <a:spcAft>
              <a:spcPct val="35000"/>
            </a:spcAft>
          </a:pPr>
          <a:r>
            <a:rPr lang="en-US" sz="3600" kern="1200" dirty="0" smtClean="0"/>
            <a:t>Use Variety of Approaches</a:t>
          </a:r>
          <a:endParaRPr lang="en-US" sz="3600" kern="1200" dirty="0"/>
        </a:p>
      </dsp:txBody>
      <dsp:txXfrm rot="10800000">
        <a:off x="0" y="2112"/>
        <a:ext cx="7772400" cy="957536"/>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E64ED65-5E6D-484B-BE75-AD4F0DB4DCBD}">
      <dsp:nvSpPr>
        <dsp:cNvPr id="0" name=""/>
        <dsp:cNvSpPr/>
      </dsp:nvSpPr>
      <dsp:spPr>
        <a:xfrm>
          <a:off x="0" y="3794902"/>
          <a:ext cx="7772400" cy="622585"/>
        </a:xfrm>
        <a:prstGeom prst="rect">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en-US" sz="2400" kern="1200" dirty="0" smtClean="0"/>
            <a:t>Choreograph Dances for Performance of Personal and Social Significance</a:t>
          </a:r>
          <a:endParaRPr lang="en-US" sz="2400" kern="1200" dirty="0"/>
        </a:p>
      </dsp:txBody>
      <dsp:txXfrm>
        <a:off x="0" y="3794902"/>
        <a:ext cx="7772400" cy="622585"/>
      </dsp:txXfrm>
    </dsp:sp>
    <dsp:sp modelId="{4020B004-E9F3-4170-8AF7-3009EFE78458}">
      <dsp:nvSpPr>
        <dsp:cNvPr id="0" name=""/>
        <dsp:cNvSpPr/>
      </dsp:nvSpPr>
      <dsp:spPr>
        <a:xfrm rot="10800000">
          <a:off x="0" y="2846704"/>
          <a:ext cx="7772400" cy="957536"/>
        </a:xfrm>
        <a:prstGeom prst="upArrowCallout">
          <a:avLst/>
        </a:prstGeom>
        <a:gradFill rotWithShape="0">
          <a:gsLst>
            <a:gs pos="0">
              <a:schemeClr val="accent3">
                <a:hueOff val="0"/>
                <a:satOff val="0"/>
                <a:lumOff val="0"/>
                <a:alphaOff val="0"/>
                <a:tint val="100000"/>
                <a:shade val="100000"/>
                <a:satMod val="130000"/>
              </a:schemeClr>
            </a:gs>
            <a:gs pos="100000">
              <a:schemeClr val="accent3">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en-US" sz="2400" kern="1200" dirty="0" smtClean="0"/>
            <a:t>Communicate Meaning and Choreographic Intent</a:t>
          </a:r>
          <a:endParaRPr lang="en-US" sz="2400" kern="1200" dirty="0"/>
        </a:p>
      </dsp:txBody>
      <dsp:txXfrm rot="10800000">
        <a:off x="0" y="2846704"/>
        <a:ext cx="7772400" cy="957536"/>
      </dsp:txXfrm>
    </dsp:sp>
    <dsp:sp modelId="{C23ADC1F-8E8A-425E-84B9-88415F498AE6}">
      <dsp:nvSpPr>
        <dsp:cNvPr id="0" name=""/>
        <dsp:cNvSpPr/>
      </dsp:nvSpPr>
      <dsp:spPr>
        <a:xfrm rot="10800000">
          <a:off x="0" y="1898507"/>
          <a:ext cx="7772400" cy="957536"/>
        </a:xfrm>
        <a:prstGeom prst="upArrowCallout">
          <a:avLst/>
        </a:prstGeom>
        <a:gradFill rotWithShape="0">
          <a:gsLst>
            <a:gs pos="0">
              <a:schemeClr val="accent4">
                <a:hueOff val="0"/>
                <a:satOff val="0"/>
                <a:lumOff val="0"/>
                <a:alphaOff val="0"/>
                <a:tint val="100000"/>
                <a:shade val="100000"/>
                <a:satMod val="130000"/>
              </a:schemeClr>
            </a:gs>
            <a:gs pos="100000">
              <a:schemeClr val="accent4">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en-US" sz="2400" kern="1200" dirty="0" smtClean="0"/>
            <a:t>Incorporate Aesthetic Criteria &amp; Perspective</a:t>
          </a:r>
          <a:endParaRPr lang="en-US" sz="2400" kern="1200" dirty="0"/>
        </a:p>
      </dsp:txBody>
      <dsp:txXfrm rot="10800000">
        <a:off x="0" y="1898507"/>
        <a:ext cx="7772400" cy="957536"/>
      </dsp:txXfrm>
    </dsp:sp>
    <dsp:sp modelId="{AB524262-6759-4A79-A9DC-AD79A45291FE}">
      <dsp:nvSpPr>
        <dsp:cNvPr id="0" name=""/>
        <dsp:cNvSpPr/>
      </dsp:nvSpPr>
      <dsp:spPr>
        <a:xfrm rot="10800000">
          <a:off x="0" y="950310"/>
          <a:ext cx="7772400" cy="957536"/>
        </a:xfrm>
        <a:prstGeom prst="upArrowCallout">
          <a:avLst/>
        </a:prstGeom>
        <a:gradFill rotWithShape="0">
          <a:gsLst>
            <a:gs pos="0">
              <a:schemeClr val="accent5">
                <a:hueOff val="0"/>
                <a:satOff val="0"/>
                <a:lumOff val="0"/>
                <a:alphaOff val="0"/>
                <a:tint val="100000"/>
                <a:shade val="100000"/>
                <a:satMod val="130000"/>
              </a:schemeClr>
            </a:gs>
            <a:gs pos="100000">
              <a:schemeClr val="accent5">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en-US" sz="2400" kern="1200" dirty="0" smtClean="0"/>
            <a:t>Use Production Elements, Principles, Structures, Processes; Variety of Forms</a:t>
          </a:r>
          <a:endParaRPr lang="en-US" sz="2400" kern="1200" dirty="0"/>
        </a:p>
      </dsp:txBody>
      <dsp:txXfrm rot="10800000">
        <a:off x="0" y="950310"/>
        <a:ext cx="7772400" cy="957536"/>
      </dsp:txXfrm>
    </dsp:sp>
    <dsp:sp modelId="{2A078596-6E04-44CF-81EC-D789C6216F0B}">
      <dsp:nvSpPr>
        <dsp:cNvPr id="0" name=""/>
        <dsp:cNvSpPr/>
      </dsp:nvSpPr>
      <dsp:spPr>
        <a:xfrm rot="10800000">
          <a:off x="0" y="2112"/>
          <a:ext cx="7772400" cy="957536"/>
        </a:xfrm>
        <a:prstGeom prst="upArrowCallout">
          <a:avLst/>
        </a:prstGeom>
        <a:gradFill rotWithShape="0">
          <a:gsLst>
            <a:gs pos="0">
              <a:schemeClr val="accent6">
                <a:hueOff val="0"/>
                <a:satOff val="0"/>
                <a:lumOff val="0"/>
                <a:alphaOff val="0"/>
                <a:tint val="100000"/>
                <a:shade val="100000"/>
                <a:satMod val="130000"/>
              </a:schemeClr>
            </a:gs>
            <a:gs pos="100000">
              <a:schemeClr val="accent6">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en-US" sz="2400" kern="1200" dirty="0" smtClean="0"/>
            <a:t>Use Selected Dance Elements</a:t>
          </a:r>
          <a:endParaRPr lang="en-US" sz="2400" kern="1200" dirty="0"/>
        </a:p>
      </dsp:txBody>
      <dsp:txXfrm rot="10800000">
        <a:off x="0" y="2112"/>
        <a:ext cx="7772400" cy="957536"/>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493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effectLst>
                  <a:outerShdw blurRad="38100" dist="38100" dir="2700000" algn="tl">
                    <a:srgbClr val="DDDDDD"/>
                  </a:outerShdw>
                </a:effectLst>
                <a:ea typeface="+mn-ea"/>
              </a:defRPr>
            </a:lvl1pPr>
          </a:lstStyle>
          <a:p>
            <a:pPr>
              <a:defRPr/>
            </a:pPr>
            <a:endParaRPr lang="en-US"/>
          </a:p>
        </p:txBody>
      </p:sp>
      <p:sp>
        <p:nvSpPr>
          <p:cNvPr id="124931"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effectLst>
                  <a:outerShdw blurRad="38100" dist="38100" dir="2700000" algn="tl">
                    <a:srgbClr val="DDDDDD"/>
                  </a:outerShdw>
                </a:effectLst>
                <a:ea typeface="+mn-ea"/>
              </a:defRPr>
            </a:lvl1pPr>
          </a:lstStyle>
          <a:p>
            <a:pPr>
              <a:defRPr/>
            </a:pPr>
            <a:endParaRPr lang="en-US"/>
          </a:p>
        </p:txBody>
      </p:sp>
      <p:sp>
        <p:nvSpPr>
          <p:cNvPr id="124932"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ffectLst>
                  <a:outerShdw blurRad="38100" dist="38100" dir="2700000" algn="tl">
                    <a:srgbClr val="DDDDDD"/>
                  </a:outerShdw>
                </a:effectLst>
                <a:ea typeface="+mn-ea"/>
              </a:defRPr>
            </a:lvl1pPr>
          </a:lstStyle>
          <a:p>
            <a:pPr>
              <a:defRPr/>
            </a:pPr>
            <a:endParaRPr lang="en-US"/>
          </a:p>
        </p:txBody>
      </p:sp>
      <p:sp>
        <p:nvSpPr>
          <p:cNvPr id="124933"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effectLst>
                  <a:outerShdw blurRad="38100" dist="38100" dir="2700000" algn="tl">
                    <a:srgbClr val="C0C0C0"/>
                  </a:outerShdw>
                </a:effectLst>
              </a:defRPr>
            </a:lvl1pPr>
          </a:lstStyle>
          <a:p>
            <a:fld id="{66115A4B-6656-452C-A6BC-75DDE4E42AC9}"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effectLst>
                  <a:outerShdw blurRad="38100" dist="38100" dir="2700000" algn="tl">
                    <a:srgbClr val="DDDDDD"/>
                  </a:outerShdw>
                </a:effectLst>
                <a:ea typeface="+mn-ea"/>
              </a:defRPr>
            </a:lvl1pPr>
          </a:lstStyle>
          <a:p>
            <a:pPr>
              <a:defRPr/>
            </a:pPr>
            <a:endParaRPr lang="en-US"/>
          </a:p>
        </p:txBody>
      </p:sp>
      <p:sp>
        <p:nvSpPr>
          <p:cNvPr id="37891"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effectLst>
                  <a:outerShdw blurRad="38100" dist="38100" dir="2700000" algn="tl">
                    <a:srgbClr val="DDDDDD"/>
                  </a:outerShdw>
                </a:effectLst>
                <a:ea typeface="+mn-ea"/>
              </a:defRPr>
            </a:lvl1pPr>
          </a:lstStyle>
          <a:p>
            <a:pPr>
              <a:defRPr/>
            </a:pPr>
            <a:endParaRPr lang="en-US"/>
          </a:p>
        </p:txBody>
      </p:sp>
      <p:sp>
        <p:nvSpPr>
          <p:cNvPr id="14340" name="Rectangle 4"/>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7893"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7894"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ffectLst>
                  <a:outerShdw blurRad="38100" dist="38100" dir="2700000" algn="tl">
                    <a:srgbClr val="DDDDDD"/>
                  </a:outerShdw>
                </a:effectLst>
                <a:ea typeface="+mn-ea"/>
              </a:defRPr>
            </a:lvl1pPr>
          </a:lstStyle>
          <a:p>
            <a:pPr>
              <a:defRPr/>
            </a:pPr>
            <a:endParaRPr lang="en-US"/>
          </a:p>
        </p:txBody>
      </p:sp>
      <p:sp>
        <p:nvSpPr>
          <p:cNvPr id="37895"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effectLst>
                  <a:outerShdw blurRad="38100" dist="38100" dir="2700000" algn="tl">
                    <a:srgbClr val="C0C0C0"/>
                  </a:outerShdw>
                </a:effectLst>
              </a:defRPr>
            </a:lvl1pPr>
          </a:lstStyle>
          <a:p>
            <a:fld id="{86CC15B3-8020-4C84-ADA7-0DC5EE9AD3CA}" type="slidenum">
              <a:rPr lang="en-US"/>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pitchFamily="-107" charset="0"/>
        <a:ea typeface="MS PGothic" pitchFamily="34" charset="-128"/>
        <a:cs typeface="ＭＳ Ｐゴシック" pitchFamily="-107" charset="-128"/>
      </a:defRPr>
    </a:lvl1pPr>
    <a:lvl2pPr marL="457200" algn="l" rtl="0" eaLnBrk="0" fontAlgn="base" hangingPunct="0">
      <a:spcBef>
        <a:spcPct val="30000"/>
      </a:spcBef>
      <a:spcAft>
        <a:spcPct val="0"/>
      </a:spcAft>
      <a:defRPr sz="1200" kern="1200">
        <a:solidFill>
          <a:schemeClr val="tx1"/>
        </a:solidFill>
        <a:latin typeface="Times" pitchFamily="-107" charset="0"/>
        <a:ea typeface="MS PGothic" pitchFamily="34" charset="-128"/>
        <a:cs typeface="+mn-cs"/>
      </a:defRPr>
    </a:lvl2pPr>
    <a:lvl3pPr marL="914400" algn="l" rtl="0" eaLnBrk="0" fontAlgn="base" hangingPunct="0">
      <a:spcBef>
        <a:spcPct val="30000"/>
      </a:spcBef>
      <a:spcAft>
        <a:spcPct val="0"/>
      </a:spcAft>
      <a:defRPr sz="1200" kern="1200">
        <a:solidFill>
          <a:schemeClr val="tx1"/>
        </a:solidFill>
        <a:latin typeface="Times" pitchFamily="-107" charset="0"/>
        <a:ea typeface="MS PGothic" pitchFamily="34" charset="-128"/>
        <a:cs typeface="+mn-cs"/>
      </a:defRPr>
    </a:lvl3pPr>
    <a:lvl4pPr marL="1371600" algn="l" rtl="0" eaLnBrk="0" fontAlgn="base" hangingPunct="0">
      <a:spcBef>
        <a:spcPct val="30000"/>
      </a:spcBef>
      <a:spcAft>
        <a:spcPct val="0"/>
      </a:spcAft>
      <a:defRPr sz="1200" kern="1200">
        <a:solidFill>
          <a:schemeClr val="tx1"/>
        </a:solidFill>
        <a:latin typeface="Times" pitchFamily="-107" charset="0"/>
        <a:ea typeface="MS PGothic" pitchFamily="34" charset="-128"/>
        <a:cs typeface="+mn-cs"/>
      </a:defRPr>
    </a:lvl4pPr>
    <a:lvl5pPr marL="1828800" algn="l" rtl="0" eaLnBrk="0" fontAlgn="base" hangingPunct="0">
      <a:spcBef>
        <a:spcPct val="30000"/>
      </a:spcBef>
      <a:spcAft>
        <a:spcPct val="0"/>
      </a:spcAft>
      <a:defRPr sz="1200" kern="1200">
        <a:solidFill>
          <a:schemeClr val="tx1"/>
        </a:solidFill>
        <a:latin typeface="Times" pitchFamily="-107" charset="0"/>
        <a:ea typeface="MS PGothic" pitchFamily="34"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78"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29379"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r>
              <a:rPr lang="en-US" sz="1600" smtClean="0">
                <a:latin typeface="Times" charset="0"/>
              </a:rPr>
              <a:t>Welcome dear friends.  It’s an honor to be here with you.  I showed you this clip to remind you that you do more than teach an art form.  You build character, teach collaboration, communication, and leadership.  And before I go on, I’d like to say h                                                                                                                                                                                                                                                                                  </a:t>
            </a:r>
          </a:p>
          <a:p>
            <a:r>
              <a:rPr lang="en-US" sz="1600" smtClean="0">
                <a:latin typeface="Times" charset="0"/>
              </a:rPr>
              <a:t>Our meeting today is intended to inform, encourage, and inspire you as well as give you an opportunity to share your insights and strategies</a:t>
            </a:r>
            <a:endParaRPr lang="en-US" smtClean="0">
              <a:latin typeface="Times" charset="0"/>
            </a:endParaRPr>
          </a:p>
          <a:p>
            <a:endParaRPr lang="en-US" smtClean="0">
              <a:latin typeface="Times" charset="0"/>
            </a:endParaRPr>
          </a:p>
          <a:p>
            <a:r>
              <a:rPr lang="en-US" smtClean="0">
                <a:latin typeface="Times" charset="0"/>
              </a:rPr>
              <a:t>As you entered today you saw some quotes designed to remind us of the power of the arts - Don’t just teach content - you teach young people (Drumline video) the important role the arts have in our daily living.    It is a useful reminder that in life, as in art, attitude is everything.  </a:t>
            </a:r>
          </a:p>
          <a:p>
            <a:endParaRPr lang="en-US" smtClean="0">
              <a:latin typeface="Times" charset="0"/>
            </a:endParaRPr>
          </a:p>
          <a:p>
            <a:r>
              <a:rPr lang="en-US" smtClean="0">
                <a:latin typeface="Times" charset="0"/>
              </a:rPr>
              <a:t>Pre-show video (You-tube about change) &amp; PPT with Quotes</a:t>
            </a:r>
          </a:p>
          <a:p>
            <a:endParaRPr lang="en-US" smtClean="0">
              <a:latin typeface="Times"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810"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47811"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r>
              <a:rPr lang="en-US" sz="1600" smtClean="0">
                <a:latin typeface="Times" charset="0"/>
              </a:rPr>
              <a:t>As they shrink central office my job has changed dramatically.  I’m assigned to the High School team and that means being involved with every aspect of ensuring students learn at the high school level - I spend the bulk of my time - figuring out &amp; then helping others see how the arts fit - into the teacher evaluation instrument - into instruction like differentiation - into academic performance like literacy.  Sometimes that assignment to the high school team has been a disadvantage because folks forget that Arts education is a K-12 program.  But this is the reality &amp; the point is - you have the greatest opportunity to advocate for your programs - You have to ensure that people see us as a part of that which is considered MISSION CRITICAL</a:t>
            </a:r>
          </a:p>
          <a:p>
            <a:endParaRPr lang="en-US" sz="1600" smtClean="0">
              <a:latin typeface="Times"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906"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51907"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r>
              <a:rPr lang="en-US" sz="1600" smtClean="0">
                <a:latin typeface="Times" charset="0"/>
              </a:rPr>
              <a:t>For as long as I can remember, I’ve told you, as I have told others, that I believe the Arts Education program in our district is the finest quality around and that’s because of the excellence of the teaching staff.  I still believe that.  I can also tell you that as we get larger and are expected to do the same amount with fewer resources - we cannot let the integrity of the program be sacrificed - we will become tired - and we will have to make tough choices - but in the end - we need to make sure we are making choices that assure our students their right to quality arts education</a:t>
            </a:r>
          </a:p>
          <a:p>
            <a:endParaRPr lang="en-US" sz="1600" smtClean="0">
              <a:latin typeface="Times" charset="0"/>
            </a:endParaRPr>
          </a:p>
          <a:p>
            <a:r>
              <a:rPr lang="en-US" sz="1600" smtClean="0">
                <a:latin typeface="Times" charset="0"/>
              </a:rPr>
              <a:t>To increase arts elective participation at the secondary level - we have to build a strong foundation at the elementary level - students need to be able to read music, to navigate basic choreographic principles, to develop a character based on textual evidence, and use the principles of design to craft a work of visual art.  And at the middle and high school levels we need to step up our recruitment efforts - invite students to join your class while you’re on hall duty - don’t let the virus of elitism take over your teaching philosophy - hold your standards high - and show students how much you care about them - and you will build a family of learners where students are successful and attribute their positive school behaviors to their involvement in the arts.</a:t>
            </a:r>
            <a:endParaRPr lang="en-US" smtClean="0">
              <a:latin typeface="Times"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02"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56003"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r>
              <a:rPr lang="en-US" sz="1600" smtClean="0">
                <a:latin typeface="Times" charset="0"/>
              </a:rPr>
              <a:t>So let’s journey on to see some of our other goals - </a:t>
            </a:r>
          </a:p>
          <a:p>
            <a:r>
              <a:rPr lang="en-US" sz="1600" smtClean="0">
                <a:latin typeface="Times" charset="0"/>
              </a:rPr>
              <a:t>Take just a minute to reflect on something on this slide that seems relevant to your situation - </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858"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49859"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r>
              <a:rPr lang="en-US" sz="1600" smtClean="0">
                <a:latin typeface="Times" charset="0"/>
              </a:rPr>
              <a:t>To achieve high quality, consistent, assessable arts education across the school district - we all need to agree to a common vision statement.  … </a:t>
            </a:r>
            <a:r>
              <a:rPr lang="en-US" smtClean="0">
                <a:latin typeface="Times" charset="0"/>
              </a:rPr>
              <a:t>Arts students will graduate on time, college and career ready.  While discovering their passion, they will achieve excellence through rigorous study of deeply aligned arts curriculum. </a:t>
            </a:r>
            <a:endParaRPr lang="en-US" sz="1600" smtClean="0">
              <a:latin typeface="Times" charset="0"/>
            </a:endParaRPr>
          </a:p>
          <a:p>
            <a:endParaRPr lang="en-US" sz="1600" smtClean="0">
              <a:latin typeface="Times" charset="0"/>
            </a:endParaRPr>
          </a:p>
          <a:p>
            <a:r>
              <a:rPr lang="en-US" sz="1600" smtClean="0">
                <a:latin typeface="Times" charset="0"/>
              </a:rPr>
              <a:t>We could wordsmith this all day -there may be nuances that are not articulated here -  but I need to know that everyone who teaches the Arts in this school district can support this vision.   If you can’t support it and embrace it - I need for you to speak out and tell me why you can’t.  </a:t>
            </a:r>
          </a:p>
          <a:p>
            <a:endParaRPr lang="en-US" sz="1600" smtClean="0">
              <a:latin typeface="Times"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050"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58051"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r>
              <a:rPr lang="en-US" sz="1600" smtClean="0">
                <a:latin typeface="Times" charset="0"/>
              </a:rPr>
              <a:t>How are we going to support you in this endeavor??</a:t>
            </a:r>
          </a:p>
          <a:p>
            <a:r>
              <a:rPr lang="en-US" sz="1600" smtClean="0">
                <a:latin typeface="Times" charset="0"/>
              </a:rPr>
              <a:t>An aside on PLTs - I want to encourage you to participate in cross-disciplinary PLTs so you can educate your colleagues on something you teach that is shared in their curriculum - you are both responsible for student learning</a:t>
            </a:r>
          </a:p>
          <a:p>
            <a:r>
              <a:rPr lang="en-US" sz="1600" smtClean="0">
                <a:latin typeface="Times" charset="0"/>
              </a:rPr>
              <a:t>Content specific PLTs </a:t>
            </a:r>
          </a:p>
          <a:p>
            <a:r>
              <a:rPr lang="en-US" sz="1600" smtClean="0">
                <a:latin typeface="Times" charset="0"/>
              </a:rPr>
              <a:t>Student performance on standardized assessments is the next phase of the teacher evaluation instrument.</a:t>
            </a:r>
          </a:p>
          <a:p>
            <a:endParaRPr lang="en-US" sz="1600" smtClean="0">
              <a:latin typeface="Times" charset="0"/>
            </a:endParaRPr>
          </a:p>
          <a:p>
            <a:r>
              <a:rPr lang="en-US" sz="1600" smtClean="0">
                <a:latin typeface="Times" charset="0"/>
              </a:rPr>
              <a:t>I created a document and requested feedback from high school arts department chairs on Student Performance Standards in the Arts.  It was based on the model they use in Career Technical Education and it speaks to the success of arts students in academic areas.  This is just a beginning.  </a:t>
            </a:r>
          </a:p>
          <a:p>
            <a:endParaRPr lang="en-US" sz="1600" smtClean="0">
              <a:latin typeface="Times" charset="0"/>
            </a:endParaRPr>
          </a:p>
          <a:p>
            <a:r>
              <a:rPr lang="en-US" sz="1600" smtClean="0">
                <a:latin typeface="Times" charset="0"/>
              </a:rPr>
              <a:t>CMAPP  is a place for teachers to view the curriculum, follow a timeline, access resources (including assessments) This is where we need to put our energy this year…</a:t>
            </a:r>
          </a:p>
          <a:p>
            <a:r>
              <a:rPr lang="en-US" sz="1600" smtClean="0">
                <a:latin typeface="Times" charset="0"/>
              </a:rPr>
              <a:t>It is my responsibility to help you find a common understanding of curricular expectations - rather than refocusing just on the essential standards - I believe it will be more valuable when it is embedded in the professional development your leaders are already planning - but you need to be vocabulary savvy in your buildings because your principals will know this is a focus - and ultimately - a deeply aligned curriculum will ensure we meet our vision of high quality, consistent arts instruction districtwide.</a:t>
            </a:r>
          </a:p>
          <a:p>
            <a:endParaRPr lang="en-US" sz="1600" smtClean="0">
              <a:latin typeface="Times" charset="0"/>
            </a:endParaRPr>
          </a:p>
          <a:p>
            <a:endParaRPr lang="en-US" sz="1600" smtClean="0">
              <a:latin typeface="Times"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146"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62147"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r>
              <a:rPr lang="en-US" sz="1600" smtClean="0">
                <a:latin typeface="Times" charset="0"/>
              </a:rPr>
              <a:t>Take a minute to re-read this slide and think about an example you would give if you had an opportunity to be in the elevator with the Superintendent, a School Board Member, or a Legislator.  Jot down a statement you could make in response to the question of So - what do the Arts do for students??</a:t>
            </a:r>
          </a:p>
          <a:p>
            <a:endParaRPr lang="en-US" smtClean="0">
              <a:latin typeface="Times" charset="0"/>
            </a:endParaRPr>
          </a:p>
          <a:p>
            <a:r>
              <a:rPr lang="en-US" smtClean="0">
                <a:latin typeface="Times" charset="0"/>
              </a:rPr>
              <a:t>After you’ve crafted a statement - try it out on your neighbor</a:t>
            </a:r>
          </a:p>
          <a:p>
            <a:endParaRPr lang="en-US" smtClean="0">
              <a:latin typeface="Times" charset="0"/>
            </a:endParaRPr>
          </a:p>
          <a:p>
            <a:r>
              <a:rPr lang="en-US" smtClean="0">
                <a:latin typeface="Times" charset="0"/>
              </a:rPr>
              <a:t>Ok - so let’s hear a few of those elevator speeches.</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106"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03107"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r>
              <a:rPr lang="en-US" sz="1600" smtClean="0">
                <a:latin typeface="Times" charset="0"/>
              </a:rPr>
              <a:t>Something Uncle Joe @ the dinner table would understand…Say it in an elegant way that it sticks. What’s the most essential thing you want to communicate - think about a balsamic reduction - boiled down to the essence &amp; it is concentrated - it is an intense flavor. It has to be powerful! 1 shot - make it good</a:t>
            </a:r>
          </a:p>
          <a:p>
            <a:r>
              <a:rPr lang="en-US" sz="1600" smtClean="0">
                <a:latin typeface="Times" charset="0"/>
              </a:rPr>
              <a:t>A really smart person knows that a tomato is a fruit - a wise person knows you would never use a tomato in a fruit salad.</a:t>
            </a:r>
          </a:p>
          <a:p>
            <a:r>
              <a:rPr lang="en-US" sz="1600" smtClean="0">
                <a:latin typeface="Times" charset="0"/>
              </a:rPr>
              <a:t>Share your elevator speech with your next door neighbor &amp; give feedback</a:t>
            </a:r>
          </a:p>
          <a:p>
            <a:endParaRPr lang="en-US" sz="1600" smtClean="0">
              <a:latin typeface="Times" charset="0"/>
            </a:endParaRPr>
          </a:p>
          <a:p>
            <a:r>
              <a:rPr lang="en-US" sz="1600" smtClean="0">
                <a:latin typeface="Times" charset="0"/>
              </a:rPr>
              <a:t>Create an elevator speech that doesn’t mention the arts … </a:t>
            </a:r>
          </a:p>
          <a:p>
            <a:r>
              <a:rPr lang="en-US" sz="1600" smtClean="0">
                <a:latin typeface="Times" charset="0"/>
              </a:rPr>
              <a:t>Last statement - what is it that you teach?? </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842"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91843"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r>
              <a:rPr lang="en-US" sz="1600" smtClean="0">
                <a:latin typeface="Times" charset="0"/>
              </a:rPr>
              <a:t>So let’s spend some time working on Standard III of the teacher evaluation instrument - Knowing the content you teach.</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250" name="Rectangle 2"/>
          <p:cNvSpPr>
            <a:spLocks noChangeArrowheads="1" noTextEdit="1"/>
          </p:cNvSpPr>
          <p:nvPr>
            <p:ph type="sldImg"/>
          </p:nvPr>
        </p:nvSpPr>
        <p:spPr>
          <a:ln/>
        </p:spPr>
      </p:sp>
      <p:sp>
        <p:nvSpPr>
          <p:cNvPr id="309251" name="Rectangle 3"/>
          <p:cNvSpPr>
            <a:spLocks noGrp="1" noChangeArrowheads="1"/>
          </p:cNvSpPr>
          <p:nvPr>
            <p:ph type="body" idx="1"/>
          </p:nvPr>
        </p:nvSpPr>
        <p:spPr>
          <a:noFill/>
          <a:ln/>
        </p:spPr>
        <p:txBody>
          <a:bodyPr/>
          <a:lstStyle/>
          <a:p>
            <a:r>
              <a:rPr lang="en-US" smtClean="0">
                <a:latin typeface="Times" charset="0"/>
              </a:rPr>
              <a:t>Steady beat in feet - don’t speed up - 1/4 notes</a:t>
            </a:r>
          </a:p>
          <a:p>
            <a:r>
              <a:rPr lang="en-US" smtClean="0">
                <a:latin typeface="Times" charset="0"/>
              </a:rPr>
              <a:t>1/2</a:t>
            </a:r>
          </a:p>
          <a:p>
            <a:r>
              <a:rPr lang="en-US" smtClean="0">
                <a:latin typeface="Times" charset="0"/>
              </a:rPr>
              <a:t>Whole</a:t>
            </a:r>
          </a:p>
          <a:p>
            <a:r>
              <a:rPr lang="en-US" smtClean="0">
                <a:latin typeface="Times" charset="0"/>
              </a:rPr>
              <a:t>1/8</a:t>
            </a:r>
          </a:p>
          <a:p>
            <a:r>
              <a:rPr lang="en-US" smtClean="0">
                <a:latin typeface="Times" charset="0"/>
              </a:rPr>
              <a:t>Change steady beat to hands</a:t>
            </a:r>
          </a:p>
          <a:p>
            <a:r>
              <a:rPr lang="en-US" smtClean="0">
                <a:latin typeface="Times" charset="0"/>
              </a:rPr>
              <a:t>Divide the group in half…</a:t>
            </a:r>
          </a:p>
          <a:p>
            <a:r>
              <a:rPr lang="en-US" smtClean="0">
                <a:latin typeface="Times" charset="0"/>
              </a:rPr>
              <a:t>Check for understanding - </a:t>
            </a:r>
          </a:p>
          <a:p>
            <a:r>
              <a:rPr lang="en-US" smtClean="0">
                <a:latin typeface="Times" charset="0"/>
              </a:rPr>
              <a:t>Add visual support (3.ML.2)</a:t>
            </a:r>
          </a:p>
          <a:p>
            <a:r>
              <a:rPr lang="en-US" smtClean="0">
                <a:latin typeface="Times" charset="0"/>
              </a:rPr>
              <a:t>Folks who don’t teach music - can you think of an example in your area/grade level?</a:t>
            </a:r>
          </a:p>
          <a:p>
            <a:endParaRPr lang="en-US" smtClean="0">
              <a:latin typeface="Times" charset="0"/>
            </a:endParaRPr>
          </a:p>
          <a:p>
            <a:r>
              <a:rPr lang="en-US" smtClean="0">
                <a:latin typeface="Times" charset="0"/>
              </a:rPr>
              <a:t>The beauty of the Essential Standards are that they are sequential…let me give you a quick example in Dance</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3346" name="Rectangle 2"/>
          <p:cNvSpPr>
            <a:spLocks noGrp="1" noRot="1" noChangeAspect="1" noChangeArrowheads="1" noTextEdit="1"/>
          </p:cNvSpPr>
          <p:nvPr>
            <p:ph type="sldImg"/>
          </p:nvPr>
        </p:nvSpPr>
        <p:spPr bwMode="auto">
          <a:xfrm>
            <a:off x="1143000" y="687388"/>
            <a:ext cx="4572000" cy="3429000"/>
          </a:xfrm>
          <a:prstGeom prst="rect">
            <a:avLst/>
          </a:prstGeom>
          <a:solidFill>
            <a:srgbClr val="FFFFFF"/>
          </a:solidFill>
          <a:ln>
            <a:solidFill>
              <a:srgbClr val="000000"/>
            </a:solidFill>
            <a:miter lim="800000"/>
            <a:headEnd/>
            <a:tailEnd/>
          </a:ln>
        </p:spPr>
      </p:sp>
      <p:sp>
        <p:nvSpPr>
          <p:cNvPr id="313347" name="Rectangle 3"/>
          <p:cNvSpPr>
            <a:spLocks noGrp="1" noChangeArrowheads="1"/>
          </p:cNvSpPr>
          <p:nvPr>
            <p:ph type="body" idx="1"/>
          </p:nvPr>
        </p:nvSpPr>
        <p:spPr bwMode="auto">
          <a:xfrm>
            <a:off x="685800" y="4343400"/>
            <a:ext cx="5486400" cy="4114800"/>
          </a:xfrm>
          <a:prstGeom prst="rect">
            <a:avLst/>
          </a:prstGeom>
          <a:noFill/>
          <a:ln>
            <a:solidFill>
              <a:srgbClr val="000000"/>
            </a:solidFill>
            <a:miter lim="800000"/>
            <a:headEnd/>
            <a:tailEnd/>
          </a:ln>
        </p:spPr>
        <p:txBody>
          <a:bodyPr lIns="91505" tIns="45753" rIns="91505" bIns="45753"/>
          <a:lstStyle/>
          <a:p>
            <a:pPr eaLnBrk="1" hangingPunct="1"/>
            <a:r>
              <a:rPr lang="en-US" sz="1000" u="sng" smtClean="0">
                <a:latin typeface="Times" charset="0"/>
              </a:rPr>
              <a:t>In the “Understanding the Standards” online learning module, </a:t>
            </a:r>
            <a:r>
              <a:rPr lang="en-US" sz="1000" smtClean="0">
                <a:latin typeface="Times" charset="0"/>
              </a:rPr>
              <a:t>participants follow an example from the first Essential Standard for dance to see how the sequence of the clarifying objectives reflects an increasingly more challenging application of concepts, (in this case, the elements of dance), leading to student proficiency across the K-12 continuum.  You may want to use this example and the accompanying activity when you are looking at the sequence of objectives within each arts education discipline.</a:t>
            </a:r>
          </a:p>
          <a:p>
            <a:pPr eaLnBrk="1" hangingPunct="1"/>
            <a:endParaRPr lang="en-US" sz="1000" b="1" smtClean="0">
              <a:latin typeface="Times" charset="0"/>
            </a:endParaRPr>
          </a:p>
          <a:p>
            <a:pPr eaLnBrk="1" hangingPunct="1"/>
            <a:r>
              <a:rPr lang="en-US" sz="1000" smtClean="0">
                <a:latin typeface="Times" charset="0"/>
              </a:rPr>
              <a:t>For purposes of this session, we will use a scaled-down version of this concept.</a:t>
            </a:r>
          </a:p>
          <a:p>
            <a:pPr eaLnBrk="1" hangingPunct="1"/>
            <a:r>
              <a:rPr lang="en-US" sz="1000" smtClean="0">
                <a:latin typeface="Times" charset="0"/>
              </a:rPr>
              <a:t>At the </a:t>
            </a:r>
            <a:r>
              <a:rPr lang="en-US" sz="1000" b="1" smtClean="0">
                <a:latin typeface="Times" charset="0"/>
              </a:rPr>
              <a:t>early elementary (or K-2) level</a:t>
            </a:r>
            <a:r>
              <a:rPr lang="en-US" sz="1000" smtClean="0">
                <a:latin typeface="Times" charset="0"/>
              </a:rPr>
              <a:t>, students should be able to recognize and use basic elements of movement including body, time, space, and energy.  Through the creative process, they use exploration and teacher-led improvisation to combine the dance elements into dance phrases. </a:t>
            </a:r>
          </a:p>
          <a:p>
            <a:pPr eaLnBrk="1" hangingPunct="1"/>
            <a:endParaRPr lang="en-US" sz="1000" smtClean="0">
              <a:latin typeface="Times" charset="0"/>
            </a:endParaRPr>
          </a:p>
          <a:p>
            <a:pPr eaLnBrk="1" hangingPunct="1"/>
            <a:endParaRPr lang="en-US" sz="1000" smtClean="0">
              <a:latin typeface="Times"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426"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31427"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r>
              <a:rPr lang="en-US" sz="1600" smtClean="0">
                <a:latin typeface="Times" charset="0"/>
              </a:rPr>
              <a:t>Career counselors will tell you to find a job you love and you’ll never work a day in your life.  They’ll take you through a series of questions asking what is your passion - what would you pay to do - how would you fill your days if you were a millionaire?</a:t>
            </a:r>
          </a:p>
          <a:p>
            <a:r>
              <a:rPr lang="en-US" sz="1600" smtClean="0">
                <a:latin typeface="Times" charset="0"/>
              </a:rPr>
              <a:t>You’ve already answered these questions for yourself - it’s the Arts - more importantly as an Arts Educator - cultivating a passion for the Arts in others</a:t>
            </a:r>
          </a:p>
          <a:p>
            <a:r>
              <a:rPr lang="en-US" sz="1600" smtClean="0">
                <a:latin typeface="Times" charset="0"/>
              </a:rPr>
              <a:t>We are so very fortunate to work in a school district - in a community - that values the arts - as evidenced by our presence here today.  We all know there are other school districts across the state and across the country that do not have the number or the caliber of arts educators that we enjoy in Wake County.  </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394" name="Rectangle 2"/>
          <p:cNvSpPr>
            <a:spLocks noGrp="1" noRot="1" noChangeAspect="1" noChangeArrowheads="1" noTextEdit="1"/>
          </p:cNvSpPr>
          <p:nvPr>
            <p:ph type="sldImg"/>
          </p:nvPr>
        </p:nvSpPr>
        <p:spPr bwMode="auto">
          <a:xfrm>
            <a:off x="1143000" y="687388"/>
            <a:ext cx="4572000" cy="3429000"/>
          </a:xfrm>
          <a:prstGeom prst="rect">
            <a:avLst/>
          </a:prstGeom>
          <a:solidFill>
            <a:srgbClr val="FFFFFF"/>
          </a:solidFill>
          <a:ln>
            <a:solidFill>
              <a:srgbClr val="000000"/>
            </a:solidFill>
            <a:miter lim="800000"/>
            <a:headEnd/>
            <a:tailEnd/>
          </a:ln>
        </p:spPr>
      </p:sp>
      <p:sp>
        <p:nvSpPr>
          <p:cNvPr id="315395" name="Rectangle 3"/>
          <p:cNvSpPr>
            <a:spLocks noGrp="1" noChangeArrowheads="1"/>
          </p:cNvSpPr>
          <p:nvPr>
            <p:ph type="body" idx="1"/>
          </p:nvPr>
        </p:nvSpPr>
        <p:spPr bwMode="auto">
          <a:xfrm>
            <a:off x="685800" y="4343400"/>
            <a:ext cx="5486400" cy="4114800"/>
          </a:xfrm>
          <a:prstGeom prst="rect">
            <a:avLst/>
          </a:prstGeom>
          <a:noFill/>
          <a:ln>
            <a:solidFill>
              <a:srgbClr val="000000"/>
            </a:solidFill>
            <a:miter lim="800000"/>
            <a:headEnd/>
            <a:tailEnd/>
          </a:ln>
        </p:spPr>
        <p:txBody>
          <a:bodyPr lIns="91505" tIns="45753" rIns="91505" bIns="45753"/>
          <a:lstStyle/>
          <a:p>
            <a:pPr eaLnBrk="1" hangingPunct="1"/>
            <a:r>
              <a:rPr lang="en-US" sz="1000" smtClean="0">
                <a:latin typeface="Times" charset="0"/>
              </a:rPr>
              <a:t>At the </a:t>
            </a:r>
            <a:r>
              <a:rPr lang="en-US" sz="1000" b="1" smtClean="0">
                <a:latin typeface="Times" charset="0"/>
              </a:rPr>
              <a:t>upper elementary (or 3-5) level</a:t>
            </a:r>
            <a:r>
              <a:rPr lang="en-US" sz="1000" smtClean="0">
                <a:latin typeface="Times" charset="0"/>
              </a:rPr>
              <a:t>, students organize dance phrases into simple dance sequences that have a beginning, middle, and end, and that vary the use of the dance elements.  For example, students may create three dance phrases that use a common movement vocabulary but vary time, space, and energy and then organize the phrases into a dance sequence. Note that the learning has progressed from simple recognition of the elements and the creation of a dance phrase into the varied use of the elements in simple dance sequences. </a:t>
            </a:r>
          </a:p>
          <a:p>
            <a:pPr eaLnBrk="1" hangingPunct="1"/>
            <a:endParaRPr lang="en-US" sz="1000" smtClean="0">
              <a:latin typeface="Times" charset="0"/>
            </a:endParaRPr>
          </a:p>
          <a:p>
            <a:pPr eaLnBrk="1" hangingPunct="1"/>
            <a:endParaRPr lang="en-US" sz="1000" smtClean="0">
              <a:latin typeface="Times"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298" name="Rectangle 2"/>
          <p:cNvSpPr>
            <a:spLocks noGrp="1" noRot="1" noChangeAspect="1" noChangeArrowheads="1" noTextEdit="1"/>
          </p:cNvSpPr>
          <p:nvPr>
            <p:ph type="sldImg"/>
          </p:nvPr>
        </p:nvSpPr>
        <p:spPr bwMode="auto">
          <a:xfrm>
            <a:off x="1143000" y="687388"/>
            <a:ext cx="4572000" cy="3429000"/>
          </a:xfrm>
          <a:prstGeom prst="rect">
            <a:avLst/>
          </a:prstGeom>
          <a:solidFill>
            <a:srgbClr val="FFFFFF"/>
          </a:solidFill>
          <a:ln>
            <a:solidFill>
              <a:srgbClr val="000000"/>
            </a:solidFill>
            <a:miter lim="800000"/>
            <a:headEnd/>
            <a:tailEnd/>
          </a:ln>
        </p:spPr>
      </p:sp>
      <p:sp>
        <p:nvSpPr>
          <p:cNvPr id="311299" name="Rectangle 3"/>
          <p:cNvSpPr>
            <a:spLocks noGrp="1" noChangeArrowheads="1"/>
          </p:cNvSpPr>
          <p:nvPr>
            <p:ph type="body" idx="1"/>
          </p:nvPr>
        </p:nvSpPr>
        <p:spPr bwMode="auto">
          <a:xfrm>
            <a:off x="685800" y="4343400"/>
            <a:ext cx="5486400" cy="4114800"/>
          </a:xfrm>
          <a:prstGeom prst="rect">
            <a:avLst/>
          </a:prstGeom>
          <a:noFill/>
          <a:ln>
            <a:solidFill>
              <a:srgbClr val="000000"/>
            </a:solidFill>
            <a:miter lim="800000"/>
            <a:headEnd/>
            <a:tailEnd/>
          </a:ln>
        </p:spPr>
        <p:txBody>
          <a:bodyPr lIns="91505" tIns="45753" rIns="91505" bIns="45753"/>
          <a:lstStyle/>
          <a:p>
            <a:pPr eaLnBrk="1" hangingPunct="1"/>
            <a:r>
              <a:rPr lang="en-US" sz="1000" smtClean="0">
                <a:latin typeface="Times" charset="0"/>
              </a:rPr>
              <a:t>At the </a:t>
            </a:r>
            <a:r>
              <a:rPr lang="en-US" sz="1000" b="1" smtClean="0">
                <a:latin typeface="Times" charset="0"/>
              </a:rPr>
              <a:t>middle grades (or 6-8) level</a:t>
            </a:r>
            <a:r>
              <a:rPr lang="en-US" sz="1000" smtClean="0">
                <a:latin typeface="Times" charset="0"/>
              </a:rPr>
              <a:t>, students use a variety of approaches, such as musical, literary, or visual forms, to choreograph dances.   For example, they may use a source for inspiration, such as a poem, short piece of music, or piece of artwork, to create dance.  They create dances that fulfill aesthetic criteria, use variety in the elements of dance, show artistic form, and communicate the intent of the choreographer.  They organize dance sequences into simple dances that communicate ideas, experiences, feelings, images, or stories. Note that the learning has progressed from the organization of simple dance sequences into the choreography of simple dances that fulfill a wide variety of criteria.</a:t>
            </a:r>
          </a:p>
          <a:p>
            <a:pPr eaLnBrk="1" hangingPunct="1"/>
            <a:endParaRPr lang="en-US" sz="1000" smtClean="0">
              <a:latin typeface="Times" charset="0"/>
            </a:endParaRPr>
          </a:p>
          <a:p>
            <a:pPr eaLnBrk="1" hangingPunct="1"/>
            <a:endParaRPr lang="en-US" sz="1000" smtClean="0">
              <a:latin typeface="Times"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42" name="Rectangle 2"/>
          <p:cNvSpPr>
            <a:spLocks noGrp="1" noRot="1" noChangeAspect="1" noChangeArrowheads="1" noTextEdit="1"/>
          </p:cNvSpPr>
          <p:nvPr>
            <p:ph type="sldImg"/>
          </p:nvPr>
        </p:nvSpPr>
        <p:spPr bwMode="auto">
          <a:xfrm>
            <a:off x="1143000" y="687388"/>
            <a:ext cx="4572000" cy="3429000"/>
          </a:xfrm>
          <a:prstGeom prst="rect">
            <a:avLst/>
          </a:prstGeom>
          <a:solidFill>
            <a:srgbClr val="FFFFFF"/>
          </a:solidFill>
          <a:ln>
            <a:solidFill>
              <a:srgbClr val="000000"/>
            </a:solidFill>
            <a:miter lim="800000"/>
            <a:headEnd/>
            <a:tailEnd/>
          </a:ln>
        </p:spPr>
      </p:sp>
      <p:sp>
        <p:nvSpPr>
          <p:cNvPr id="317443" name="Rectangle 3"/>
          <p:cNvSpPr>
            <a:spLocks noGrp="1" noChangeArrowheads="1"/>
          </p:cNvSpPr>
          <p:nvPr>
            <p:ph type="body" idx="1"/>
          </p:nvPr>
        </p:nvSpPr>
        <p:spPr bwMode="auto">
          <a:xfrm>
            <a:off x="685800" y="4343400"/>
            <a:ext cx="5486400" cy="4114800"/>
          </a:xfrm>
          <a:prstGeom prst="rect">
            <a:avLst/>
          </a:prstGeom>
          <a:noFill/>
          <a:ln>
            <a:solidFill>
              <a:srgbClr val="000000"/>
            </a:solidFill>
            <a:miter lim="800000"/>
            <a:headEnd/>
            <a:tailEnd/>
          </a:ln>
        </p:spPr>
        <p:txBody>
          <a:bodyPr lIns="91505" tIns="45753" rIns="91505" bIns="45753"/>
          <a:lstStyle/>
          <a:p>
            <a:pPr eaLnBrk="1" hangingPunct="1"/>
            <a:r>
              <a:rPr lang="en-US" sz="1000" smtClean="0">
                <a:latin typeface="Times" charset="0"/>
              </a:rPr>
              <a:t>At the </a:t>
            </a:r>
            <a:r>
              <a:rPr lang="en-US" sz="1000" b="1" smtClean="0">
                <a:latin typeface="Times" charset="0"/>
              </a:rPr>
              <a:t>high school (or 9-12) level</a:t>
            </a:r>
            <a:r>
              <a:rPr lang="en-US" sz="1000" smtClean="0">
                <a:latin typeface="Times" charset="0"/>
              </a:rPr>
              <a:t>, students should be able to create dances using selected dance elements, choreographic principles, structures, processes, and production elements to fulfill choreographic intent and meet aesthetic criteria.   For example, students may select a poem as a basis for choreographic intent.  With a partner or small group, they create a short dance focusing on the dance elements of body and energy, the choreographic principles of unity and repetition, and the choreographic structure of the poem. They create dances that use a variety of forms (such as ABA, canon, or theme and variation) for organizational structure and analyze musical forms as a basis for choreographing dances. Students use aesthetic criteria to evaluate and revise choreography, generate innovative solutions to movement problems, and analyze the communication of meaning in personal dances.  Students create dance for performance based on ideas, experiences, feelings, concepts, images, or narratives that have personal meaning or social significance. All creative choices are clearly guided by the choreographer’s intent and aesthetic perspective. Note that by the time students achieve the advanced level high school dance standards, they are able to synthesize all of the components from the preceding levels and manipulate the dance elements in a variety of ways to choreograph dances. </a:t>
            </a:r>
          </a:p>
          <a:p>
            <a:pPr eaLnBrk="1" hangingPunct="1"/>
            <a:endParaRPr lang="en-US" sz="1000" smtClean="0">
              <a:latin typeface="Times"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194"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64195"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r>
              <a:rPr lang="en-US" sz="1600" smtClean="0">
                <a:latin typeface="Times" charset="0"/>
              </a:rPr>
              <a:t>In the same way you boiled down your teaching to the essence for the elevator speech … the new essential standards are the laser focus that we need to ensure high quality, consistent arts education across the district.  The new essential standards are consistent with what you are already teaching - it is just a succinct way of capturing and communicating what students should know and be able to do as a result of instruction at each grade level (k-8) or proficiency level (beginning, intermediate, proficient, and advanced) for 9-12.  </a:t>
            </a:r>
          </a:p>
          <a:p>
            <a:endParaRPr lang="en-US" sz="1600" smtClean="0">
              <a:latin typeface="Times" charset="0"/>
            </a:endParaRPr>
          </a:p>
          <a:p>
            <a:r>
              <a:rPr lang="en-US" sz="1600" smtClean="0">
                <a:latin typeface="Times" charset="0"/>
              </a:rPr>
              <a:t>Communicating &amp; developing literacy within each arts discipline</a:t>
            </a:r>
          </a:p>
          <a:p>
            <a:r>
              <a:rPr lang="en-US" sz="1600" smtClean="0">
                <a:latin typeface="Times" charset="0"/>
              </a:rPr>
              <a:t>Thinking creatively, critically, and solving artistic problems</a:t>
            </a:r>
          </a:p>
          <a:p>
            <a:r>
              <a:rPr lang="en-US" sz="1600" smtClean="0">
                <a:latin typeface="Times" charset="0"/>
              </a:rPr>
              <a:t>Understanding the arts in relation to history, culture, heritage, ideas, &amp; lifelong learning</a:t>
            </a:r>
          </a:p>
          <a:p>
            <a:r>
              <a:rPr lang="en-US" sz="1600" smtClean="0">
                <a:latin typeface="Times" charset="0"/>
              </a:rPr>
              <a:t>Connecting with other arts, across disciplines, into the real world - the 21st century - life beyond school to further education, pursuit of an interest or as a career</a:t>
            </a:r>
          </a:p>
          <a:p>
            <a:r>
              <a:rPr lang="en-US" sz="1600" smtClean="0">
                <a:latin typeface="Times" charset="0"/>
              </a:rPr>
              <a:t>World Cultures - with close alignment to the Social Studies Essential Standards</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42"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66243"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r>
              <a:rPr lang="en-US" sz="1600" smtClean="0">
                <a:latin typeface="Times" charset="0"/>
              </a:rPr>
              <a:t>I’ve set up stations around the room where you can discuss the essential standards in your content area with your colleagues - please make note of any challenges/concerns or celebrations</a:t>
            </a:r>
          </a:p>
          <a:p>
            <a:endParaRPr lang="en-US" sz="1600" smtClean="0">
              <a:latin typeface="Times" charset="0"/>
            </a:endParaRPr>
          </a:p>
          <a:p>
            <a:r>
              <a:rPr lang="en-US" sz="1600" smtClean="0">
                <a:latin typeface="Times" charset="0"/>
              </a:rPr>
              <a:t>Use the interpretation chart </a:t>
            </a:r>
          </a:p>
          <a:p>
            <a:endParaRPr lang="en-US" sz="1600" smtClean="0">
              <a:latin typeface="Times" charset="0"/>
            </a:endParaRPr>
          </a:p>
          <a:p>
            <a:r>
              <a:rPr lang="en-US" sz="1600" smtClean="0">
                <a:latin typeface="Times" charset="0"/>
              </a:rPr>
              <a:t>12 minutes to discuss with your content colleagues</a:t>
            </a:r>
          </a:p>
          <a:p>
            <a:endParaRPr lang="en-US" sz="1600" smtClean="0">
              <a:latin typeface="Times" charset="0"/>
            </a:endParaRPr>
          </a:p>
          <a:p>
            <a:r>
              <a:rPr lang="en-US" sz="1600" smtClean="0">
                <a:latin typeface="Times" charset="0"/>
              </a:rPr>
              <a:t>Come back together &amp; reflect - share our insights</a:t>
            </a:r>
          </a:p>
          <a:p>
            <a:endParaRPr lang="en-US" sz="1600" smtClean="0">
              <a:latin typeface="Times" charset="0"/>
            </a:endParaRPr>
          </a:p>
          <a:p>
            <a:r>
              <a:rPr lang="en-US" sz="1600" smtClean="0">
                <a:latin typeface="Times" charset="0"/>
              </a:rPr>
              <a:t>Dance - page 28 of 38</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938"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95939"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r>
              <a:rPr lang="en-US" sz="1600" smtClean="0">
                <a:latin typeface="Times" charset="0"/>
              </a:rPr>
              <a:t>What’s next?  The Common Core &amp; New Essential Standards will be here soon - Full blown implementation is expected for the 2012-13 school year.  Think about what you will need to make this adjustment.</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338"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70339"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r>
              <a:rPr lang="en-US" sz="1600" smtClean="0">
                <a:latin typeface="Times" charset="0"/>
              </a:rPr>
              <a:t>Now that you’ve begun to delve into the New Essential Standards - let’s make some real-world connections to 21st century learning - and consider these natural examples - These fit into Standard IIID of the teacher evaluation instrument</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386"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72387"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r>
              <a:rPr lang="en-US" sz="1600" smtClean="0">
                <a:latin typeface="Times" charset="0"/>
              </a:rPr>
              <a:t>All of these are natural fits for the Arts - other content areas have a much harder time making these 21st century skill connections</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890"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93891"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r>
              <a:rPr lang="en-US" sz="1600" smtClean="0">
                <a:latin typeface="Times" charset="0"/>
              </a:rPr>
              <a:t>So - as we move into the final phase of today’s discussion of High Quality Arts Instruction - we need to think about Standard IV H - assessing student learning - we start by looking at what we expect students to know</a:t>
            </a:r>
            <a:endParaRPr lang="en-US" smtClean="0">
              <a:latin typeface="Times"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82"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76483"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r>
              <a:rPr lang="en-US" sz="1600" smtClean="0">
                <a:latin typeface="Times" charset="0"/>
              </a:rPr>
              <a:t>So - as we move into the final phase of today’s discussion of High Quality Arts Instruction - we need to think about Standard IV H - assessing student learning - we start by looking at what we expect students to know</a:t>
            </a:r>
          </a:p>
          <a:p>
            <a:endParaRPr lang="en-US" sz="1600" smtClean="0">
              <a:latin typeface="Times" charset="0"/>
            </a:endParaRPr>
          </a:p>
          <a:p>
            <a:r>
              <a:rPr lang="en-US" sz="1600" smtClean="0">
                <a:latin typeface="Times" charset="0"/>
              </a:rPr>
              <a:t> basic vocabularies, materials, tools, techniques and intellectual methods.</a:t>
            </a:r>
          </a:p>
          <a:p>
            <a:r>
              <a:rPr lang="en-US" sz="1600" smtClean="0">
                <a:latin typeface="Times" charset="0"/>
              </a:rPr>
              <a:t>, including the ability to define and solve artistic problems with insight, reason, and technical proficiency.</a:t>
            </a:r>
          </a:p>
          <a:p>
            <a:endParaRPr lang="en-US" sz="1600" smtClean="0">
              <a:latin typeface="Times" charset="0"/>
            </a:endParaRPr>
          </a:p>
          <a:p>
            <a:r>
              <a:rPr lang="en-US" sz="1600" smtClean="0">
                <a:latin typeface="Times" charset="0"/>
              </a:rPr>
              <a:t>Students should be able to do this when they graduate from a Wake County Public School - what is your role in this - what do these verbs remind you of?in helping students be ready for the real world and how do we move our instruction up Bloom’s Revised Taxonomy</a:t>
            </a:r>
            <a:endParaRPr lang="en-US" smtClean="0">
              <a:latin typeface="Times"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474"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33475"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r>
              <a:rPr lang="en-US" sz="1600" smtClean="0">
                <a:latin typeface="Times" charset="0"/>
              </a:rPr>
              <a:t>So we’re going to take a moment right now to recognize &amp; celebrate the fabulous Arts Educators in the Wake County Public Schools!</a:t>
            </a:r>
          </a:p>
          <a:p>
            <a:endParaRPr lang="en-US" sz="1600" smtClean="0">
              <a:latin typeface="Times" charset="0"/>
            </a:endParaRPr>
          </a:p>
          <a:p>
            <a:r>
              <a:rPr lang="en-US" sz="1600" smtClean="0">
                <a:latin typeface="Times" charset="0"/>
              </a:rPr>
              <a:t>New teachers - you can see there are plenty of great role models in your presence - please take advantage of the opportunity to learn from us and to teach us a new way of looking at things</a:t>
            </a:r>
          </a:p>
          <a:p>
            <a:endParaRPr lang="en-US" sz="1600" smtClean="0">
              <a:latin typeface="Times" charset="0"/>
            </a:endParaRPr>
          </a:p>
          <a:p>
            <a:r>
              <a:rPr lang="en-US" sz="1600" smtClean="0">
                <a:latin typeface="Times" charset="0"/>
              </a:rPr>
              <a:t>If there is a category of recognition that I omitted - please raise your hand &amp; let me call on you to share it</a:t>
            </a:r>
            <a:endParaRPr lang="en-US" smtClean="0">
              <a:latin typeface="Times"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578"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80579"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r>
              <a:rPr lang="en-US" sz="1600" smtClean="0">
                <a:latin typeface="Times" charset="0"/>
              </a:rPr>
              <a:t>Consider this slide to stretch your own thinking - discuss how you might use something like this in your classroom - share …</a:t>
            </a:r>
          </a:p>
          <a:p>
            <a:r>
              <a:rPr lang="en-US" sz="1600" smtClean="0">
                <a:latin typeface="Times" charset="0"/>
              </a:rPr>
              <a:t>Now - think about a lesson your are going to teach in the first few weeks- Using the Revised Bloom’s word chart - [Remember - Understand - Apply - Analyze - Evaluate - Create] identify where it normally “lives” and think about how you can ramp it up.</a:t>
            </a:r>
          </a:p>
          <a:p>
            <a:r>
              <a:rPr lang="en-US" sz="1600" smtClean="0">
                <a:latin typeface="Times" charset="0"/>
              </a:rPr>
              <a:t>Three musicians by Leger &amp; Picasso</a:t>
            </a:r>
          </a:p>
          <a:p>
            <a:r>
              <a:rPr lang="en-US" sz="1600" smtClean="0">
                <a:latin typeface="Times" charset="0"/>
              </a:rPr>
              <a:t>What were the artists trying to convey?</a:t>
            </a:r>
          </a:p>
          <a:p>
            <a:r>
              <a:rPr lang="en-US" sz="1600" smtClean="0">
                <a:latin typeface="Times" charset="0"/>
              </a:rPr>
              <a:t>What kind of music are they playing?</a:t>
            </a:r>
          </a:p>
          <a:p>
            <a:r>
              <a:rPr lang="en-US" sz="1600" smtClean="0">
                <a:latin typeface="Times" charset="0"/>
              </a:rPr>
              <a:t>How will they move - tell me about their characterizations - what do you know about the time period - what else is going on in the world - what influence does that have - </a:t>
            </a:r>
          </a:p>
          <a:p>
            <a:r>
              <a:rPr lang="en-US" sz="1600" smtClean="0">
                <a:latin typeface="Times" charset="0"/>
              </a:rPr>
              <a:t>What does this make you think of??</a:t>
            </a:r>
          </a:p>
          <a:p>
            <a:r>
              <a:rPr lang="en-US" sz="1600" smtClean="0">
                <a:latin typeface="Times" charset="0"/>
              </a:rPr>
              <a:t>Would we see a print of this artwork in your house - or a friend’s house??</a:t>
            </a:r>
          </a:p>
          <a:p>
            <a:r>
              <a:rPr lang="en-US" sz="1600" smtClean="0">
                <a:latin typeface="Times" charset="0"/>
              </a:rPr>
              <a:t>Based on your instruction - do you think your students would want something like this in their room?</a:t>
            </a: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986" name="Rectangle 2"/>
          <p:cNvSpPr>
            <a:spLocks noChangeArrowheads="1" noTextEdit="1"/>
          </p:cNvSpPr>
          <p:nvPr>
            <p:ph type="sldImg"/>
          </p:nvPr>
        </p:nvSpPr>
        <p:spPr>
          <a:ln/>
        </p:spPr>
      </p:sp>
      <p:sp>
        <p:nvSpPr>
          <p:cNvPr id="297987" name="Rectangle 3"/>
          <p:cNvSpPr>
            <a:spLocks noGrp="1" noChangeArrowheads="1"/>
          </p:cNvSpPr>
          <p:nvPr>
            <p:ph type="body" idx="1"/>
          </p:nvPr>
        </p:nvSpPr>
        <p:spPr>
          <a:noFill/>
          <a:ln/>
        </p:spPr>
        <p:txBody>
          <a:bodyPr/>
          <a:lstStyle/>
          <a:p>
            <a:r>
              <a:rPr lang="en-US" sz="1600" smtClean="0">
                <a:latin typeface="Times" charset="0"/>
              </a:rPr>
              <a:t>These were 2 examples of the benchmarks - Think about one example of something you will teach in the 1st 9 weeks - where is it now &amp; how would the activity change if you moved it up (different materials - different questions) that could be “ramped” up Bloom’s revised taxonomy or one that demonstrates the highest levels - (1 minute to think about it) now - share it with your neighbor - </a:t>
            </a:r>
          </a:p>
          <a:p>
            <a:r>
              <a:rPr lang="en-US" sz="1600" smtClean="0">
                <a:latin typeface="Times" charset="0"/>
              </a:rPr>
              <a:t>Ask for examples that you heard or one of your own you’d like to share</a:t>
            </a:r>
          </a:p>
          <a:p>
            <a:r>
              <a:rPr lang="en-US" sz="1600" smtClean="0">
                <a:latin typeface="Times" charset="0"/>
              </a:rPr>
              <a:t>Everything we’ve talked about is challenging - it’s intellectual - but it’s not art for art’s sake</a:t>
            </a:r>
          </a:p>
          <a:p>
            <a:r>
              <a:rPr lang="en-US" sz="1600" smtClean="0">
                <a:latin typeface="Times" charset="0"/>
              </a:rPr>
              <a:t>It’s enhancing student learning</a:t>
            </a:r>
          </a:p>
          <a:p>
            <a:endParaRPr lang="en-US" sz="1600" smtClean="0">
              <a:latin typeface="Times"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5154"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05155"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r>
              <a:rPr lang="en-US" sz="1600" smtClean="0">
                <a:latin typeface="Times" charset="0"/>
              </a:rPr>
              <a:t>To achieve high quality, consistent, assessable arts education across the school district - we all need to agree to a common vision statement.  … </a:t>
            </a:r>
            <a:r>
              <a:rPr lang="en-US" smtClean="0">
                <a:latin typeface="Times" charset="0"/>
              </a:rPr>
              <a:t>Arts students will graduate on time, college and career ready.  While discovering their passion, they will achieve excellence through rigorous study of deeply aligned arts curriculum. </a:t>
            </a:r>
            <a:endParaRPr lang="en-US" sz="1600" smtClean="0">
              <a:latin typeface="Times" charset="0"/>
            </a:endParaRPr>
          </a:p>
          <a:p>
            <a:endParaRPr lang="en-US" sz="1600" smtClean="0">
              <a:latin typeface="Times" charset="0"/>
            </a:endParaRPr>
          </a:p>
          <a:p>
            <a:r>
              <a:rPr lang="en-US" sz="1600" smtClean="0">
                <a:latin typeface="Times" charset="0"/>
              </a:rPr>
              <a:t>We could wordsmith this all day -there may be nuances that are not articulated here -  but I need to know that everyone who teaches the Arts in this school district can support this vision.   If you can’t support it and embrace it - I need for you to speak out and tell me why you can’t.  </a:t>
            </a:r>
          </a:p>
          <a:p>
            <a:endParaRPr lang="en-US" sz="1600" smtClean="0">
              <a:latin typeface="Times"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034" name="Rectangle 2"/>
          <p:cNvSpPr>
            <a:spLocks noChangeArrowheads="1" noTextEdit="1"/>
          </p:cNvSpPr>
          <p:nvPr>
            <p:ph type="sldImg"/>
          </p:nvPr>
        </p:nvSpPr>
        <p:spPr>
          <a:ln/>
        </p:spPr>
      </p:sp>
      <p:sp>
        <p:nvSpPr>
          <p:cNvPr id="300035" name="Rectangle 3"/>
          <p:cNvSpPr>
            <a:spLocks noGrp="1" noChangeArrowheads="1"/>
          </p:cNvSpPr>
          <p:nvPr>
            <p:ph type="body" idx="1"/>
          </p:nvPr>
        </p:nvSpPr>
        <p:spPr>
          <a:noFill/>
          <a:ln/>
        </p:spPr>
        <p:txBody>
          <a:bodyPr/>
          <a:lstStyle/>
          <a:p>
            <a:r>
              <a:rPr lang="en-US" sz="1600" smtClean="0">
                <a:latin typeface="Times" charset="0"/>
              </a:rPr>
              <a:t>Let’s consider the options in Wake County - unlike smaller districts, we have access to a wide variety of offerings and thanks to Trudy, we are able to receive renewal credits.</a:t>
            </a:r>
            <a:endParaRPr lang="en-US" smtClean="0">
              <a:latin typeface="Times"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058" name="Rectangle 2"/>
          <p:cNvSpPr>
            <a:spLocks noChangeArrowheads="1" noTextEdit="1"/>
          </p:cNvSpPr>
          <p:nvPr>
            <p:ph type="sldImg"/>
          </p:nvPr>
        </p:nvSpPr>
        <p:spPr>
          <a:ln/>
        </p:spPr>
      </p:sp>
      <p:sp>
        <p:nvSpPr>
          <p:cNvPr id="301059" name="Rectangle 3"/>
          <p:cNvSpPr>
            <a:spLocks noGrp="1" noChangeArrowheads="1"/>
          </p:cNvSpPr>
          <p:nvPr>
            <p:ph type="body" idx="1"/>
          </p:nvPr>
        </p:nvSpPr>
        <p:spPr>
          <a:noFill/>
          <a:ln/>
        </p:spPr>
        <p:txBody>
          <a:bodyPr/>
          <a:lstStyle/>
          <a:p>
            <a:endParaRPr lang="en-US" smtClean="0">
              <a:latin typeface="Times"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02"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07203"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r>
              <a:rPr lang="en-US" sz="900" smtClean="0">
                <a:latin typeface="Times" charset="0"/>
              </a:rPr>
              <a:t>Continue to add to your Effective Arts Stickman - share it with colleagues, administration, use</a:t>
            </a:r>
          </a:p>
          <a:p>
            <a:r>
              <a:rPr lang="en-US" sz="900" smtClean="0">
                <a:latin typeface="Times" charset="0"/>
              </a:rPr>
              <a:t>Think about what you do to contribute to student achievement and be prepared to share it &amp; share it</a:t>
            </a:r>
          </a:p>
          <a:p>
            <a:r>
              <a:rPr lang="en-US" sz="900" smtClean="0">
                <a:latin typeface="Times" charset="0"/>
              </a:rPr>
              <a:t>Sign up on eschools &amp; complete the google link</a:t>
            </a:r>
          </a:p>
          <a:p>
            <a:r>
              <a:rPr lang="en-US" sz="900" smtClean="0">
                <a:latin typeface="Times" charset="0"/>
              </a:rPr>
              <a:t>Continue to ramp up your instruction and articulate it to administrators</a:t>
            </a: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0514" name="Rectangle 2"/>
          <p:cNvSpPr>
            <a:spLocks noChangeArrowheads="1" noTextEdit="1"/>
          </p:cNvSpPr>
          <p:nvPr>
            <p:ph type="sldImg"/>
          </p:nvPr>
        </p:nvSpPr>
        <p:spPr>
          <a:ln/>
        </p:spPr>
      </p:sp>
      <p:sp>
        <p:nvSpPr>
          <p:cNvPr id="320515" name="Rectangle 3"/>
          <p:cNvSpPr>
            <a:spLocks noGrp="1" noChangeArrowheads="1"/>
          </p:cNvSpPr>
          <p:nvPr>
            <p:ph type="body" idx="1"/>
          </p:nvPr>
        </p:nvSpPr>
        <p:spPr>
          <a:noFill/>
          <a:ln/>
        </p:spPr>
        <p:txBody>
          <a:bodyPr/>
          <a:lstStyle/>
          <a:p>
            <a:r>
              <a:rPr lang="en-US" smtClean="0">
                <a:latin typeface="Times" charset="0"/>
              </a:rPr>
              <a:t>For a special treat today we have 3 young men who are products of the Arts program in Wake County.  You can see their lineage here (graphic of your El/Mid/High school listing) - some of you may recognize them as former students.  They are accompanied byTammy Holder- a former Wake County Arts Educator who is suu and all of these folks have been positively influenced by their experiences here in this incredible school district. </a:t>
            </a:r>
          </a:p>
          <a:p>
            <a:endParaRPr lang="en-US" smtClean="0">
              <a:latin typeface="Times" charset="0"/>
            </a:endParaRPr>
          </a:p>
          <a:p>
            <a:r>
              <a:rPr lang="en-US" smtClean="0">
                <a:latin typeface="Times" charset="0"/>
              </a:rPr>
              <a:t>Before they left us - they performed in our districtwide production of Les Miserables.  For those of you who know the story you'll remember that after Jean Val Jean was released from prison - he had quite a hard time - he was marginalized from society - and it was the Bishop who saw his potential and gave him the tools and the encouragement to become a better person and navigate his next journey.  Precisely what you do everyday for the students in your classrooms.  Here are Alec, Jim, Terrence, and Tammy with a scene from Les Miz.</a:t>
            </a:r>
            <a:endParaRPr lang="en-US" sz="1600" smtClean="0">
              <a:latin typeface="Times" charset="0"/>
            </a:endParaRPr>
          </a:p>
          <a:p>
            <a:endParaRPr lang="en-US" sz="1600" smtClean="0">
              <a:latin typeface="Times" charset="0"/>
            </a:endParaRPr>
          </a:p>
          <a:p>
            <a:endParaRPr lang="en-US" sz="1600" smtClean="0">
              <a:latin typeface="Times" charset="0"/>
            </a:endParaRPr>
          </a:p>
          <a:p>
            <a:endParaRPr lang="en-US" smtClean="0">
              <a:latin typeface="Times" charset="0"/>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794"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89795"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r>
              <a:rPr lang="en-US" sz="1600" smtClean="0">
                <a:latin typeface="Times" charset="0"/>
              </a:rPr>
              <a:t>Leave you with my personal philosophy</a:t>
            </a:r>
          </a:p>
          <a:p>
            <a:r>
              <a:rPr lang="en-US" sz="1600" smtClean="0">
                <a:latin typeface="Times" charset="0"/>
              </a:rPr>
              <a:t>Thank you for remaining committed to high quality arts education for all children</a:t>
            </a:r>
          </a:p>
          <a:p>
            <a:r>
              <a:rPr lang="en-US" sz="1600" smtClean="0">
                <a:latin typeface="Times" charset="0"/>
              </a:rPr>
              <a:t>Have a great year!</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2"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35523"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r>
              <a:rPr lang="en-US" sz="1600" smtClean="0">
                <a:latin typeface="Times" charset="0"/>
              </a:rPr>
              <a:t>We’re all working under a new evaluation instrument that has 5 standards.  Leadership, Diversity, Content, Learning Strategies &amp; Reflection</a:t>
            </a:r>
          </a:p>
          <a:p>
            <a:r>
              <a:rPr lang="en-US" sz="1600" smtClean="0">
                <a:latin typeface="Times" charset="0"/>
              </a:rPr>
              <a:t>Today - we’re going to start by spending just a few minutes on Standard 5 and reflect on our practice</a:t>
            </a:r>
          </a:p>
          <a:p>
            <a:endParaRPr lang="en-US" smtClean="0">
              <a:latin typeface="Times"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570"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37571"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r>
              <a:rPr lang="en-US" sz="1600" smtClean="0">
                <a:latin typeface="Times" charset="0"/>
              </a:rPr>
              <a:t>Students say they learn best when…</a:t>
            </a:r>
          </a:p>
          <a:p>
            <a:endParaRPr lang="en-US" sz="1600" smtClean="0">
              <a:latin typeface="Times" charset="0"/>
            </a:endParaRPr>
          </a:p>
          <a:p>
            <a:r>
              <a:rPr lang="en-US" sz="1600" smtClean="0">
                <a:latin typeface="Times" charset="0"/>
              </a:rPr>
              <a:t>I suggest to you that if every teacher were an elective teacher - students would be more successful in every subject because the curriculum would be engaging - the environment would encourage risk taking &amp; the expectations would be high - not because of results but because of the integrity of learning</a:t>
            </a:r>
            <a:endParaRPr lang="en-US" smtClean="0">
              <a:latin typeface="Times"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618"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39619"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r>
              <a:rPr lang="en-US" sz="1600" smtClean="0">
                <a:latin typeface="Times" charset="0"/>
              </a:rPr>
              <a:t>In your packet you will find a Stickman - I’m going to ask you to take 4 minutes to fill in some of these boxes - at the end of those 4 minutes we’ll share 1 or 2 with a neighbor and then we’ll move on to a greater discussion about how being an effective arts teacher means being an effective part of the whole learning environment @ school.</a:t>
            </a:r>
          </a:p>
          <a:p>
            <a:endParaRPr lang="en-US" sz="1600" smtClean="0">
              <a:latin typeface="Times" charset="0"/>
            </a:endParaRPr>
          </a:p>
          <a:p>
            <a:r>
              <a:rPr lang="en-US" sz="1600" smtClean="0">
                <a:latin typeface="Times" charset="0"/>
              </a:rPr>
              <a:t>So - what were your ahas??</a:t>
            </a:r>
          </a:p>
          <a:p>
            <a:endParaRPr lang="en-US" sz="1600" smtClean="0">
              <a:latin typeface="Times"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666"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41667"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r>
              <a:rPr lang="en-US" sz="1600" smtClean="0">
                <a:latin typeface="Times" charset="0"/>
              </a:rPr>
              <a:t>Where do we go from here??  You can take this back to your school - continue to add to it - talk about it in your school based PLTs - share it with your administration - keep it on your desk … - You must figure out something to do - something you will do more or - or less of - some change you will make - because it is through this that we’ll survive these challenging times…</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4"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43715"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r>
              <a:rPr lang="en-US" sz="1600" smtClean="0">
                <a:latin typeface="Times" charset="0"/>
              </a:rPr>
              <a:t>The last 2 years have been incredibly difficult for principals - they’ve had to let several staff members go and very few of those have been arts teachers.  We need to consider their challenges and ensure that we are helping them serve students and fulfill the school’s mission.   They have fewer months to work with and I no longer have the influence I once had to designate funding specifically for arts positions.  Every resource is shrinking - facilities - how to keep them clean - materials like textbooks - but most of all they are being held responsible for student performance on standardized tests - we saw it this year where 3 of the 4 renaissance schools had their principals replaced and staff were expected to reapply for their positions.  Principals are juggling priorities and while they may love us and know what the arts do for their children - they are expected to produce results.  And when they are asked - what have the arts done for your students - they need to be able to cite specific examples -</a:t>
            </a:r>
            <a:r>
              <a:rPr lang="en-US" smtClean="0">
                <a:latin typeface="Times" charset="0"/>
              </a:rPr>
              <a:t> </a:t>
            </a:r>
          </a:p>
          <a:p>
            <a:endParaRPr lang="en-US" smtClean="0">
              <a:latin typeface="Times" charset="0"/>
            </a:endParaRPr>
          </a:p>
          <a:p>
            <a:r>
              <a:rPr lang="en-US" smtClean="0">
                <a:latin typeface="Times" charset="0"/>
              </a:rPr>
              <a:t>Other school districts … Common Core / Essential Standards training with other districts - “we only have 9 weeks of visual art instruction @ the elementary level</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62"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45763"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r>
              <a:rPr lang="en-US" sz="1600" smtClean="0">
                <a:latin typeface="Times" charset="0"/>
              </a:rPr>
              <a:t>I’ve preached this concept since I began in this job in 1985 and many have embraced it.  We have to integrate with integrity - which means - we need to explicitly help students see the connections between what they learn in the arts and their other “tested” content areas.  I’m not asking you to teach the core content areas - though you could - and you could do it as well or better than some of your colleagues - I am saying that in your classroom you naturally teach to Gardner’s multiple intelligences - you can help students find relevance in their learning through practical applications in the arts and students learn for a lifetime.  </a:t>
            </a:r>
          </a:p>
          <a:p>
            <a:r>
              <a:rPr lang="en-US" sz="1600" smtClean="0">
                <a:latin typeface="Times" charset="0"/>
              </a:rPr>
              <a:t>Over the last 2 years your PLTs have done an amazing job with Literacy - some of you have learned new technology like Smartboards &amp; Promethean Boards - IPADs &amp; IPODs (I feel like I’m in the sound of Music or the Wizard of Oz… Oh MY!)</a:t>
            </a:r>
            <a:endParaRPr lang="en-US" smtClean="0">
              <a:latin typeface="Times"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D3261E70-545C-4B48-8441-BDCBA16E0E38}" type="slidenum">
              <a:rPr lang="en-US"/>
              <a:pPr/>
              <a:t>‹#›</a:t>
            </a:fld>
            <a:endParaRPr lang="en-US"/>
          </a:p>
        </p:txBody>
      </p:sp>
    </p:spTree>
  </p:cSld>
  <p:clrMapOvr>
    <a:masterClrMapping/>
  </p:clrMapOvr>
  <p:transition spd="med">
    <p:cu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CE75928D-99F0-40F9-9CED-59CDC8BD5C5D}" type="slidenum">
              <a:rPr lang="en-US"/>
              <a:pPr/>
              <a:t>‹#›</a:t>
            </a:fld>
            <a:endParaRPr lang="en-US"/>
          </a:p>
        </p:txBody>
      </p:sp>
    </p:spTree>
  </p:cSld>
  <p:clrMapOvr>
    <a:masterClrMapping/>
  </p:clrMapOvr>
  <p:transition spd="med">
    <p:cu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609600"/>
            <a:ext cx="60198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B07A09BF-54AC-465C-84A2-7CCB77685994}" type="slidenum">
              <a:rPr lang="en-US"/>
              <a:pPr/>
              <a:t>‹#›</a:t>
            </a:fld>
            <a:endParaRPr lang="en-US"/>
          </a:p>
        </p:txBody>
      </p:sp>
    </p:spTree>
  </p:cSld>
  <p:clrMapOvr>
    <a:masterClrMapping/>
  </p:clrMapOvr>
  <p:transition spd="med">
    <p:cut/>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685800" y="1981200"/>
            <a:ext cx="3810000" cy="4114800"/>
          </a:xfrm>
        </p:spPr>
        <p:txBody>
          <a:bodyPr/>
          <a:lstStyle/>
          <a:p>
            <a:endParaRPr lang="en-US"/>
          </a:p>
        </p:txBody>
      </p:sp>
      <p:sp>
        <p:nvSpPr>
          <p:cNvPr id="4" name="Text Placeholder 3"/>
          <p:cNvSpPr>
            <a:spLocks noGrp="1"/>
          </p:cNvSpPr>
          <p:nvPr>
            <p:ph type="body"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85800" y="6248400"/>
            <a:ext cx="1905000" cy="457200"/>
          </a:xfrm>
        </p:spPr>
        <p:txBody>
          <a:bodyPr/>
          <a:lstStyle>
            <a:lvl1pPr>
              <a:defRPr/>
            </a:lvl1pPr>
          </a:lstStyle>
          <a:p>
            <a:pPr>
              <a:defRPr/>
            </a:pPr>
            <a:endParaRPr lang="en-US"/>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pPr>
              <a:defRPr/>
            </a:pPr>
            <a:endParaRPr lang="en-US"/>
          </a:p>
        </p:txBody>
      </p:sp>
      <p:sp>
        <p:nvSpPr>
          <p:cNvPr id="7" name="Slide Number Placeholder 6"/>
          <p:cNvSpPr>
            <a:spLocks noGrp="1"/>
          </p:cNvSpPr>
          <p:nvPr>
            <p:ph type="sldNum" sz="quarter" idx="12"/>
          </p:nvPr>
        </p:nvSpPr>
        <p:spPr>
          <a:xfrm>
            <a:off x="6553200" y="6248400"/>
            <a:ext cx="1905000" cy="457200"/>
          </a:xfrm>
        </p:spPr>
        <p:txBody>
          <a:bodyPr/>
          <a:lstStyle>
            <a:lvl1pPr>
              <a:defRPr/>
            </a:lvl1pPr>
          </a:lstStyle>
          <a:p>
            <a:fld id="{21D97B2B-E791-4E37-BD06-80613D98108D}" type="slidenum">
              <a:rPr lang="en-US"/>
              <a:pPr/>
              <a:t>‹#›</a:t>
            </a:fld>
            <a:endParaRPr lang="en-US"/>
          </a:p>
        </p:txBody>
      </p:sp>
    </p:spTree>
  </p:cSld>
  <p:clrMapOvr>
    <a:masterClrMapping/>
  </p:clrMapOvr>
  <p:transition spd="med">
    <p:cut/>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AndChart" preserve="1">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hart Placeholder 3"/>
          <p:cNvSpPr>
            <a:spLocks noGrp="1"/>
          </p:cNvSpPr>
          <p:nvPr>
            <p:ph type="chart" sz="half" idx="2"/>
          </p:nvPr>
        </p:nvSpPr>
        <p:spPr>
          <a:xfrm>
            <a:off x="4648200" y="1981200"/>
            <a:ext cx="3810000" cy="4114800"/>
          </a:xfrm>
        </p:spPr>
        <p:txBody>
          <a:bodyPr/>
          <a:lstStyle/>
          <a:p>
            <a:endParaRPr lang="en-US"/>
          </a:p>
        </p:txBody>
      </p:sp>
      <p:sp>
        <p:nvSpPr>
          <p:cNvPr id="5" name="Date Placeholder 4"/>
          <p:cNvSpPr>
            <a:spLocks noGrp="1"/>
          </p:cNvSpPr>
          <p:nvPr>
            <p:ph type="dt" sz="half" idx="10"/>
          </p:nvPr>
        </p:nvSpPr>
        <p:spPr>
          <a:xfrm>
            <a:off x="685800" y="6248400"/>
            <a:ext cx="1905000" cy="457200"/>
          </a:xfrm>
        </p:spPr>
        <p:txBody>
          <a:bodyPr/>
          <a:lstStyle>
            <a:lvl1pPr>
              <a:defRPr/>
            </a:lvl1pPr>
          </a:lstStyle>
          <a:p>
            <a:pPr>
              <a:defRPr/>
            </a:pPr>
            <a:endParaRPr lang="en-US"/>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pPr>
              <a:defRPr/>
            </a:pPr>
            <a:endParaRPr lang="en-US"/>
          </a:p>
        </p:txBody>
      </p:sp>
      <p:sp>
        <p:nvSpPr>
          <p:cNvPr id="7" name="Slide Number Placeholder 6"/>
          <p:cNvSpPr>
            <a:spLocks noGrp="1"/>
          </p:cNvSpPr>
          <p:nvPr>
            <p:ph type="sldNum" sz="quarter" idx="12"/>
          </p:nvPr>
        </p:nvSpPr>
        <p:spPr>
          <a:xfrm>
            <a:off x="6553200" y="6248400"/>
            <a:ext cx="1905000" cy="457200"/>
          </a:xfrm>
        </p:spPr>
        <p:txBody>
          <a:bodyPr/>
          <a:lstStyle>
            <a:lvl1pPr>
              <a:defRPr/>
            </a:lvl1pPr>
          </a:lstStyle>
          <a:p>
            <a:fld id="{5CCDF748-EC73-499C-AE3E-7D40DCB3C097}" type="slidenum">
              <a:rPr lang="en-US"/>
              <a:pPr/>
              <a:t>‹#›</a:t>
            </a:fld>
            <a:endParaRPr lang="en-US"/>
          </a:p>
        </p:txBody>
      </p:sp>
    </p:spTree>
  </p:cSld>
  <p:clrMapOvr>
    <a:masterClrMapping/>
  </p:clrMapOvr>
  <p:transition spd="med">
    <p:cut/>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1981200"/>
            <a:ext cx="7772400" cy="4114800"/>
          </a:xfrm>
        </p:spPr>
        <p:txBody>
          <a:bodyPr/>
          <a:lstStyle/>
          <a:p>
            <a:endParaRPr lang="en-US"/>
          </a:p>
        </p:txBody>
      </p:sp>
      <p:sp>
        <p:nvSpPr>
          <p:cNvPr id="4" name="Date Placeholder 3"/>
          <p:cNvSpPr>
            <a:spLocks noGrp="1"/>
          </p:cNvSpPr>
          <p:nvPr>
            <p:ph type="dt" sz="half" idx="10"/>
          </p:nvPr>
        </p:nvSpPr>
        <p:spPr>
          <a:xfrm>
            <a:off x="685800" y="6248400"/>
            <a:ext cx="1905000" cy="457200"/>
          </a:xfrm>
        </p:spPr>
        <p:txBody>
          <a:bodyPr/>
          <a:lstStyle>
            <a:lvl1pPr>
              <a:defRPr/>
            </a:lvl1pPr>
          </a:lstStyle>
          <a:p>
            <a:pPr>
              <a:defRPr/>
            </a:pPr>
            <a:endParaRPr lang="en-US"/>
          </a:p>
        </p:txBody>
      </p:sp>
      <p:sp>
        <p:nvSpPr>
          <p:cNvPr id="5" name="Footer Placeholder 4"/>
          <p:cNvSpPr>
            <a:spLocks noGrp="1"/>
          </p:cNvSpPr>
          <p:nvPr>
            <p:ph type="ftr" sz="quarter" idx="11"/>
          </p:nvPr>
        </p:nvSpPr>
        <p:spPr>
          <a:xfrm>
            <a:off x="3124200" y="6248400"/>
            <a:ext cx="2895600" cy="457200"/>
          </a:xfrm>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6248400"/>
            <a:ext cx="1905000" cy="457200"/>
          </a:xfrm>
        </p:spPr>
        <p:txBody>
          <a:bodyPr/>
          <a:lstStyle>
            <a:lvl1pPr>
              <a:defRPr/>
            </a:lvl1pPr>
          </a:lstStyle>
          <a:p>
            <a:fld id="{F8B9021E-B2B1-4FDD-AF1B-BE8D0ADAE1DA}" type="slidenum">
              <a:rPr lang="en-US"/>
              <a:pPr/>
              <a:t>‹#›</a:t>
            </a:fld>
            <a:endParaRPr lang="en-US"/>
          </a:p>
        </p:txBody>
      </p:sp>
    </p:spTree>
  </p:cSld>
  <p:clrMapOvr>
    <a:masterClrMapping/>
  </p:clrMapOvr>
  <p:transition spd="med">
    <p:cut/>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85800" y="6248400"/>
            <a:ext cx="1905000" cy="457200"/>
          </a:xfrm>
        </p:spPr>
        <p:txBody>
          <a:bodyPr/>
          <a:lstStyle>
            <a:lvl1pPr>
              <a:defRPr/>
            </a:lvl1pPr>
          </a:lstStyle>
          <a:p>
            <a:pPr>
              <a:defRPr/>
            </a:pPr>
            <a:endParaRPr lang="en-US"/>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pPr>
              <a:defRPr/>
            </a:pPr>
            <a:endParaRPr lang="en-US"/>
          </a:p>
        </p:txBody>
      </p:sp>
      <p:sp>
        <p:nvSpPr>
          <p:cNvPr id="7" name="Slide Number Placeholder 6"/>
          <p:cNvSpPr>
            <a:spLocks noGrp="1"/>
          </p:cNvSpPr>
          <p:nvPr>
            <p:ph type="sldNum" sz="quarter" idx="12"/>
          </p:nvPr>
        </p:nvSpPr>
        <p:spPr>
          <a:xfrm>
            <a:off x="6553200" y="6248400"/>
            <a:ext cx="1905000" cy="457200"/>
          </a:xfrm>
        </p:spPr>
        <p:txBody>
          <a:bodyPr/>
          <a:lstStyle>
            <a:lvl1pPr>
              <a:defRPr/>
            </a:lvl1pPr>
          </a:lstStyle>
          <a:p>
            <a:fld id="{E8F5061C-94D8-4D93-8AE6-56370923F416}" type="slidenum">
              <a:rPr lang="en-US"/>
              <a:pPr/>
              <a:t>‹#›</a:t>
            </a:fld>
            <a:endParaRPr lang="en-US"/>
          </a:p>
        </p:txBody>
      </p:sp>
    </p:spTree>
  </p:cSld>
  <p:clrMapOvr>
    <a:masterClrMapping/>
  </p:clrMapOvr>
  <p:transition spd="med">
    <p:cu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CFBF9AE2-AF50-4C9F-9307-F3BDE20E2103}" type="slidenum">
              <a:rPr lang="en-US"/>
              <a:pPr/>
              <a:t>‹#›</a:t>
            </a:fld>
            <a:endParaRPr lang="en-US"/>
          </a:p>
        </p:txBody>
      </p:sp>
    </p:spTree>
  </p:cSld>
  <p:clrMapOvr>
    <a:masterClrMapping/>
  </p:clrMapOvr>
  <p:transition spd="med">
    <p:cu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100D46EF-1BE4-4A03-BB37-09D9CA9F20EA}" type="slidenum">
              <a:rPr lang="en-US"/>
              <a:pPr/>
              <a:t>‹#›</a:t>
            </a:fld>
            <a:endParaRPr lang="en-US"/>
          </a:p>
        </p:txBody>
      </p:sp>
    </p:spTree>
  </p:cSld>
  <p:clrMapOvr>
    <a:masterClrMapping/>
  </p:clrMapOvr>
  <p:transition spd="med">
    <p:cu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9A8FB108-3F66-4677-84F0-D7416297756A}" type="slidenum">
              <a:rPr lang="en-US"/>
              <a:pPr/>
              <a:t>‹#›</a:t>
            </a:fld>
            <a:endParaRPr lang="en-US"/>
          </a:p>
        </p:txBody>
      </p:sp>
    </p:spTree>
  </p:cSld>
  <p:clrMapOvr>
    <a:masterClrMapping/>
  </p:clrMapOvr>
  <p:transition spd="med">
    <p:cu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fld id="{20202166-A91E-44E6-9003-F268043F5F24}" type="slidenum">
              <a:rPr lang="en-US"/>
              <a:pPr/>
              <a:t>‹#›</a:t>
            </a:fld>
            <a:endParaRPr lang="en-US"/>
          </a:p>
        </p:txBody>
      </p:sp>
    </p:spTree>
  </p:cSld>
  <p:clrMapOvr>
    <a:masterClrMapping/>
  </p:clrMapOvr>
  <p:transition spd="med">
    <p:cu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fld id="{02769DB5-384E-4CF7-ADDE-0475FAE43FAC}" type="slidenum">
              <a:rPr lang="en-US"/>
              <a:pPr/>
              <a:t>‹#›</a:t>
            </a:fld>
            <a:endParaRPr lang="en-US"/>
          </a:p>
        </p:txBody>
      </p:sp>
    </p:spTree>
  </p:cSld>
  <p:clrMapOvr>
    <a:masterClrMapping/>
  </p:clrMapOvr>
  <p:transition spd="med">
    <p:cu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fld id="{720CA854-FAF8-4EEB-808F-857C26912958}" type="slidenum">
              <a:rPr lang="en-US"/>
              <a:pPr/>
              <a:t>‹#›</a:t>
            </a:fld>
            <a:endParaRPr lang="en-US"/>
          </a:p>
        </p:txBody>
      </p:sp>
    </p:spTree>
  </p:cSld>
  <p:clrMapOvr>
    <a:masterClrMapping/>
  </p:clrMapOvr>
  <p:transition spd="med">
    <p:cu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BA28E5F7-5622-47AF-97D7-A1B8CF1CE865}" type="slidenum">
              <a:rPr lang="en-US"/>
              <a:pPr/>
              <a:t>‹#›</a:t>
            </a:fld>
            <a:endParaRPr lang="en-US"/>
          </a:p>
        </p:txBody>
      </p:sp>
    </p:spTree>
  </p:cSld>
  <p:clrMapOvr>
    <a:masterClrMapping/>
  </p:clrMapOvr>
  <p:transition spd="med">
    <p:cu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0CD9CD1D-4864-4D65-A15D-E826C73508A5}" type="slidenum">
              <a:rPr lang="en-US"/>
              <a:pPr/>
              <a:t>‹#›</a:t>
            </a:fld>
            <a:endParaRPr lang="en-US"/>
          </a:p>
        </p:txBody>
      </p:sp>
    </p:spTree>
  </p:cSld>
  <p:clrMapOvr>
    <a:masterClrMapping/>
  </p:clrMapOvr>
  <p:transition spd="med">
    <p:cut/>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E6E6E6"/>
            </a:gs>
            <a:gs pos="50000">
              <a:srgbClr val="FFFFFF"/>
            </a:gs>
            <a:gs pos="100000">
              <a:srgbClr val="E6E6E6"/>
            </a:gs>
          </a:gsLst>
          <a:lin ang="27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6096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a:effectLst/>
                <a:latin typeface="Times" pitchFamily="-107" charset="0"/>
                <a:ea typeface="+mn-ea"/>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b="0">
                <a:effectLst/>
                <a:latin typeface="Times" pitchFamily="-107" charset="0"/>
                <a:ea typeface="+mn-ea"/>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latin typeface="Times" charset="0"/>
              </a:defRPr>
            </a:lvl1pPr>
          </a:lstStyle>
          <a:p>
            <a:fld id="{E1EB0D2E-79CD-46C3-B4D0-EFCA1C9E8B64}"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ransition spd="med">
    <p:cut/>
  </p:transition>
  <p:txStyles>
    <p:titleStyle>
      <a:lvl1pPr algn="ctr" rtl="0" eaLnBrk="0" fontAlgn="base" hangingPunct="0">
        <a:spcBef>
          <a:spcPct val="0"/>
        </a:spcBef>
        <a:spcAft>
          <a:spcPct val="0"/>
        </a:spcAft>
        <a:defRPr sz="4400" b="1">
          <a:solidFill>
            <a:srgbClr val="800080"/>
          </a:solidFill>
          <a:effectLst>
            <a:outerShdw blurRad="38100" dist="38100" dir="2700000" algn="tl">
              <a:srgbClr val="DDDDDD"/>
            </a:outerShdw>
          </a:effectLst>
          <a:latin typeface="+mj-lt"/>
          <a:ea typeface="MS PGothic" pitchFamily="34" charset="-128"/>
          <a:cs typeface="ＭＳ Ｐゴシック" pitchFamily="-107" charset="-128"/>
        </a:defRPr>
      </a:lvl1pPr>
      <a:lvl2pPr algn="ctr" rtl="0" eaLnBrk="0" fontAlgn="base" hangingPunct="0">
        <a:spcBef>
          <a:spcPct val="0"/>
        </a:spcBef>
        <a:spcAft>
          <a:spcPct val="0"/>
        </a:spcAft>
        <a:defRPr sz="4400" b="1">
          <a:solidFill>
            <a:srgbClr val="800080"/>
          </a:solidFill>
          <a:effectLst>
            <a:outerShdw blurRad="38100" dist="38100" dir="2700000" algn="tl">
              <a:srgbClr val="DDDDDD"/>
            </a:outerShdw>
          </a:effectLst>
          <a:latin typeface="Helvetica Neue" pitchFamily="-107" charset="0"/>
          <a:ea typeface="MS PGothic" pitchFamily="34" charset="-128"/>
          <a:cs typeface="ＭＳ Ｐゴシック" pitchFamily="-107" charset="-128"/>
        </a:defRPr>
      </a:lvl2pPr>
      <a:lvl3pPr algn="ctr" rtl="0" eaLnBrk="0" fontAlgn="base" hangingPunct="0">
        <a:spcBef>
          <a:spcPct val="0"/>
        </a:spcBef>
        <a:spcAft>
          <a:spcPct val="0"/>
        </a:spcAft>
        <a:defRPr sz="4400" b="1">
          <a:solidFill>
            <a:srgbClr val="800080"/>
          </a:solidFill>
          <a:effectLst>
            <a:outerShdw blurRad="38100" dist="38100" dir="2700000" algn="tl">
              <a:srgbClr val="DDDDDD"/>
            </a:outerShdw>
          </a:effectLst>
          <a:latin typeface="Helvetica Neue" pitchFamily="-107" charset="0"/>
          <a:ea typeface="MS PGothic" pitchFamily="34" charset="-128"/>
          <a:cs typeface="ＭＳ Ｐゴシック" pitchFamily="-107" charset="-128"/>
        </a:defRPr>
      </a:lvl3pPr>
      <a:lvl4pPr algn="ctr" rtl="0" eaLnBrk="0" fontAlgn="base" hangingPunct="0">
        <a:spcBef>
          <a:spcPct val="0"/>
        </a:spcBef>
        <a:spcAft>
          <a:spcPct val="0"/>
        </a:spcAft>
        <a:defRPr sz="4400" b="1">
          <a:solidFill>
            <a:srgbClr val="800080"/>
          </a:solidFill>
          <a:effectLst>
            <a:outerShdw blurRad="38100" dist="38100" dir="2700000" algn="tl">
              <a:srgbClr val="DDDDDD"/>
            </a:outerShdw>
          </a:effectLst>
          <a:latin typeface="Helvetica Neue" pitchFamily="-107" charset="0"/>
          <a:ea typeface="MS PGothic" pitchFamily="34" charset="-128"/>
          <a:cs typeface="ＭＳ Ｐゴシック" pitchFamily="-107" charset="-128"/>
        </a:defRPr>
      </a:lvl4pPr>
      <a:lvl5pPr algn="ctr" rtl="0" eaLnBrk="0" fontAlgn="base" hangingPunct="0">
        <a:spcBef>
          <a:spcPct val="0"/>
        </a:spcBef>
        <a:spcAft>
          <a:spcPct val="0"/>
        </a:spcAft>
        <a:defRPr sz="4400" b="1">
          <a:solidFill>
            <a:srgbClr val="800080"/>
          </a:solidFill>
          <a:effectLst>
            <a:outerShdw blurRad="38100" dist="38100" dir="2700000" algn="tl">
              <a:srgbClr val="DDDDDD"/>
            </a:outerShdw>
          </a:effectLst>
          <a:latin typeface="Helvetica Neue" pitchFamily="-107" charset="0"/>
          <a:ea typeface="MS PGothic" pitchFamily="34" charset="-128"/>
          <a:cs typeface="ＭＳ Ｐゴシック" pitchFamily="-107" charset="-128"/>
        </a:defRPr>
      </a:lvl5pPr>
      <a:lvl6pPr marL="457200" algn="ctr" rtl="0" fontAlgn="base">
        <a:spcBef>
          <a:spcPct val="0"/>
        </a:spcBef>
        <a:spcAft>
          <a:spcPct val="0"/>
        </a:spcAft>
        <a:defRPr sz="4400" b="1">
          <a:solidFill>
            <a:srgbClr val="800080"/>
          </a:solidFill>
          <a:effectLst>
            <a:outerShdw blurRad="38100" dist="38100" dir="2700000" algn="tl">
              <a:srgbClr val="DDDDDD"/>
            </a:outerShdw>
          </a:effectLst>
          <a:latin typeface="Helvetica Neue" pitchFamily="-107" charset="0"/>
        </a:defRPr>
      </a:lvl6pPr>
      <a:lvl7pPr marL="914400" algn="ctr" rtl="0" fontAlgn="base">
        <a:spcBef>
          <a:spcPct val="0"/>
        </a:spcBef>
        <a:spcAft>
          <a:spcPct val="0"/>
        </a:spcAft>
        <a:defRPr sz="4400" b="1">
          <a:solidFill>
            <a:srgbClr val="800080"/>
          </a:solidFill>
          <a:effectLst>
            <a:outerShdw blurRad="38100" dist="38100" dir="2700000" algn="tl">
              <a:srgbClr val="DDDDDD"/>
            </a:outerShdw>
          </a:effectLst>
          <a:latin typeface="Helvetica Neue" pitchFamily="-107" charset="0"/>
        </a:defRPr>
      </a:lvl7pPr>
      <a:lvl8pPr marL="1371600" algn="ctr" rtl="0" fontAlgn="base">
        <a:spcBef>
          <a:spcPct val="0"/>
        </a:spcBef>
        <a:spcAft>
          <a:spcPct val="0"/>
        </a:spcAft>
        <a:defRPr sz="4400" b="1">
          <a:solidFill>
            <a:srgbClr val="800080"/>
          </a:solidFill>
          <a:effectLst>
            <a:outerShdw blurRad="38100" dist="38100" dir="2700000" algn="tl">
              <a:srgbClr val="DDDDDD"/>
            </a:outerShdw>
          </a:effectLst>
          <a:latin typeface="Helvetica Neue" pitchFamily="-107" charset="0"/>
        </a:defRPr>
      </a:lvl8pPr>
      <a:lvl9pPr marL="1828800" algn="ctr" rtl="0" fontAlgn="base">
        <a:spcBef>
          <a:spcPct val="0"/>
        </a:spcBef>
        <a:spcAft>
          <a:spcPct val="0"/>
        </a:spcAft>
        <a:defRPr sz="4400" b="1">
          <a:solidFill>
            <a:srgbClr val="800080"/>
          </a:solidFill>
          <a:effectLst>
            <a:outerShdw blurRad="38100" dist="38100" dir="2700000" algn="tl">
              <a:srgbClr val="DDDDDD"/>
            </a:outerShdw>
          </a:effectLst>
          <a:latin typeface="Helvetica Neue" pitchFamily="-107" charset="0"/>
        </a:defRPr>
      </a:lvl9pPr>
    </p:titleStyle>
    <p:bodyStyle>
      <a:lvl1pPr marL="342900" indent="-342900" algn="l" rtl="0" eaLnBrk="0" fontAlgn="base" hangingPunct="0">
        <a:spcBef>
          <a:spcPct val="20000"/>
        </a:spcBef>
        <a:spcAft>
          <a:spcPct val="0"/>
        </a:spcAft>
        <a:buChar char="•"/>
        <a:defRPr sz="3200" b="1">
          <a:solidFill>
            <a:schemeClr val="tx1"/>
          </a:solidFill>
          <a:effectLst>
            <a:outerShdw blurRad="38100" dist="38100" dir="2700000" algn="tl">
              <a:srgbClr val="DDDDDD"/>
            </a:outerShdw>
          </a:effectLst>
          <a:latin typeface="+mn-lt"/>
          <a:ea typeface="MS PGothic" pitchFamily="34" charset="-128"/>
          <a:cs typeface="ＭＳ Ｐゴシック" pitchFamily="-107" charset="-128"/>
        </a:defRPr>
      </a:lvl1pPr>
      <a:lvl2pPr marL="742950" indent="-285750" algn="l" rtl="0" eaLnBrk="0" fontAlgn="base" hangingPunct="0">
        <a:spcBef>
          <a:spcPct val="20000"/>
        </a:spcBef>
        <a:spcAft>
          <a:spcPct val="0"/>
        </a:spcAft>
        <a:buChar char="–"/>
        <a:defRPr sz="2800" b="1">
          <a:solidFill>
            <a:schemeClr val="tx1"/>
          </a:solidFill>
          <a:effectLst>
            <a:outerShdw blurRad="38100" dist="38100" dir="2700000" algn="tl">
              <a:srgbClr val="DDDDDD"/>
            </a:outerShdw>
          </a:effectLst>
          <a:latin typeface="+mn-lt"/>
          <a:ea typeface="MS PGothic" pitchFamily="34" charset="-128"/>
        </a:defRPr>
      </a:lvl2pPr>
      <a:lvl3pPr marL="1143000" indent="-228600" algn="l" rtl="0" eaLnBrk="0" fontAlgn="base" hangingPunct="0">
        <a:spcBef>
          <a:spcPct val="20000"/>
        </a:spcBef>
        <a:spcAft>
          <a:spcPct val="0"/>
        </a:spcAft>
        <a:buChar char="•"/>
        <a:defRPr sz="2400" b="1">
          <a:solidFill>
            <a:schemeClr val="tx1"/>
          </a:solidFill>
          <a:effectLst>
            <a:outerShdw blurRad="38100" dist="38100" dir="2700000" algn="tl">
              <a:srgbClr val="DDDDDD"/>
            </a:outerShdw>
          </a:effectLst>
          <a:latin typeface="+mn-lt"/>
          <a:ea typeface="MS PGothic" pitchFamily="34" charset="-128"/>
        </a:defRPr>
      </a:lvl3pPr>
      <a:lvl4pPr marL="1600200" indent="-228600" algn="l" rtl="0" eaLnBrk="0" fontAlgn="base" hangingPunct="0">
        <a:spcBef>
          <a:spcPct val="20000"/>
        </a:spcBef>
        <a:spcAft>
          <a:spcPct val="0"/>
        </a:spcAft>
        <a:buChar char="–"/>
        <a:defRPr sz="2000" b="1">
          <a:solidFill>
            <a:schemeClr val="tx1"/>
          </a:solidFill>
          <a:effectLst>
            <a:outerShdw blurRad="38100" dist="38100" dir="2700000" algn="tl">
              <a:srgbClr val="DDDDDD"/>
            </a:outerShdw>
          </a:effectLst>
          <a:latin typeface="+mn-lt"/>
          <a:ea typeface="MS PGothic" pitchFamily="34" charset="-128"/>
        </a:defRPr>
      </a:lvl4pPr>
      <a:lvl5pPr marL="2057400" indent="-228600" algn="l" rtl="0" eaLnBrk="0" fontAlgn="base" hangingPunct="0">
        <a:spcBef>
          <a:spcPct val="20000"/>
        </a:spcBef>
        <a:spcAft>
          <a:spcPct val="0"/>
        </a:spcAft>
        <a:buChar char="»"/>
        <a:defRPr sz="2000" b="1">
          <a:solidFill>
            <a:schemeClr val="tx1"/>
          </a:solidFill>
          <a:effectLst>
            <a:outerShdw blurRad="38100" dist="38100" dir="2700000" algn="tl">
              <a:srgbClr val="DDDDDD"/>
            </a:outerShdw>
          </a:effectLst>
          <a:latin typeface="+mn-lt"/>
          <a:ea typeface="MS PGothic" pitchFamily="34" charset="-128"/>
        </a:defRPr>
      </a:lvl5pPr>
      <a:lvl6pPr marL="2514600" indent="-228600" algn="l" rtl="0" fontAlgn="base">
        <a:spcBef>
          <a:spcPct val="20000"/>
        </a:spcBef>
        <a:spcAft>
          <a:spcPct val="0"/>
        </a:spcAft>
        <a:buChar char="»"/>
        <a:defRPr sz="2000" b="1">
          <a:solidFill>
            <a:schemeClr val="tx1"/>
          </a:solidFill>
          <a:effectLst>
            <a:outerShdw blurRad="38100" dist="38100" dir="2700000" algn="tl">
              <a:srgbClr val="DDDDDD"/>
            </a:outerShdw>
          </a:effectLst>
          <a:latin typeface="+mn-lt"/>
          <a:ea typeface="ＭＳ Ｐゴシック" pitchFamily="-107" charset="-128"/>
        </a:defRPr>
      </a:lvl6pPr>
      <a:lvl7pPr marL="2971800" indent="-228600" algn="l" rtl="0" fontAlgn="base">
        <a:spcBef>
          <a:spcPct val="20000"/>
        </a:spcBef>
        <a:spcAft>
          <a:spcPct val="0"/>
        </a:spcAft>
        <a:buChar char="»"/>
        <a:defRPr sz="2000" b="1">
          <a:solidFill>
            <a:schemeClr val="tx1"/>
          </a:solidFill>
          <a:effectLst>
            <a:outerShdw blurRad="38100" dist="38100" dir="2700000" algn="tl">
              <a:srgbClr val="DDDDDD"/>
            </a:outerShdw>
          </a:effectLst>
          <a:latin typeface="+mn-lt"/>
          <a:ea typeface="ＭＳ Ｐゴシック" pitchFamily="-107" charset="-128"/>
        </a:defRPr>
      </a:lvl7pPr>
      <a:lvl8pPr marL="3429000" indent="-228600" algn="l" rtl="0" fontAlgn="base">
        <a:spcBef>
          <a:spcPct val="20000"/>
        </a:spcBef>
        <a:spcAft>
          <a:spcPct val="0"/>
        </a:spcAft>
        <a:buChar char="»"/>
        <a:defRPr sz="2000" b="1">
          <a:solidFill>
            <a:schemeClr val="tx1"/>
          </a:solidFill>
          <a:effectLst>
            <a:outerShdw blurRad="38100" dist="38100" dir="2700000" algn="tl">
              <a:srgbClr val="DDDDDD"/>
            </a:outerShdw>
          </a:effectLst>
          <a:latin typeface="+mn-lt"/>
          <a:ea typeface="ＭＳ Ｐゴシック" pitchFamily="-107" charset="-128"/>
        </a:defRPr>
      </a:lvl8pPr>
      <a:lvl9pPr marL="3886200" indent="-228600" algn="l" rtl="0" fontAlgn="base">
        <a:spcBef>
          <a:spcPct val="20000"/>
        </a:spcBef>
        <a:spcAft>
          <a:spcPct val="0"/>
        </a:spcAft>
        <a:buChar char="»"/>
        <a:defRPr sz="2000" b="1">
          <a:solidFill>
            <a:schemeClr val="tx1"/>
          </a:solidFill>
          <a:effectLst>
            <a:outerShdw blurRad="38100" dist="38100" dir="2700000" algn="tl">
              <a:srgbClr val="DDDDDD"/>
            </a:outerShdw>
          </a:effectLst>
          <a:latin typeface="+mn-lt"/>
          <a:ea typeface="ＭＳ Ｐゴシック" pitchFamily="-107"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arts-education-wake.wikispaces.com/Student+Performance+Standards+in+the+Arts"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0.xml"/><Relationship Id="rId1" Type="http://schemas.openxmlformats.org/officeDocument/2006/relationships/slideLayout" Target="../slideLayouts/slideLayout15.xml"/><Relationship Id="rId4" Type="http://schemas.openxmlformats.org/officeDocument/2006/relationships/image" Target="../media/image6.jpeg"/></Relationships>
</file>

<file path=ppt/slides/_rels/slide3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2"/>
          <p:cNvSpPr>
            <a:spLocks noGrp="1" noChangeArrowheads="1"/>
          </p:cNvSpPr>
          <p:nvPr>
            <p:ph type="ctrTitle"/>
          </p:nvPr>
        </p:nvSpPr>
        <p:spPr>
          <a:xfrm>
            <a:off x="685800" y="3429000"/>
            <a:ext cx="7772400" cy="1143000"/>
          </a:xfrm>
          <a:noFill/>
          <a:ln/>
        </p:spPr>
        <p:txBody>
          <a:bodyPr/>
          <a:lstStyle/>
          <a:p>
            <a:r>
              <a:rPr lang="en-US" sz="9600" smtClean="0">
                <a:effectLst/>
              </a:rPr>
              <a:t>Welcome</a:t>
            </a:r>
          </a:p>
        </p:txBody>
      </p:sp>
      <p:sp>
        <p:nvSpPr>
          <p:cNvPr id="228355" name="Rectangle 3"/>
          <p:cNvSpPr>
            <a:spLocks noGrp="1" noChangeArrowheads="1"/>
          </p:cNvSpPr>
          <p:nvPr>
            <p:ph type="subTitle" idx="1"/>
          </p:nvPr>
        </p:nvSpPr>
        <p:spPr>
          <a:xfrm>
            <a:off x="1371600" y="5029200"/>
            <a:ext cx="6400800" cy="1752600"/>
          </a:xfrm>
          <a:noFill/>
          <a:ln/>
        </p:spPr>
        <p:txBody>
          <a:bodyPr/>
          <a:lstStyle/>
          <a:p>
            <a:r>
              <a:rPr lang="en-US" sz="5400" smtClean="0">
                <a:effectLst/>
              </a:rPr>
              <a:t>Arts Educators</a:t>
            </a:r>
          </a:p>
        </p:txBody>
      </p:sp>
      <p:pic>
        <p:nvPicPr>
          <p:cNvPr id="228358" name="Picture 6" descr="arts_education-color-clear.gif                                 000AD950StarGate                       C165B620:"/>
          <p:cNvPicPr>
            <a:picLocks noChangeAspect="1" noChangeArrowheads="1"/>
          </p:cNvPicPr>
          <p:nvPr/>
        </p:nvPicPr>
        <p:blipFill>
          <a:blip r:embed="rId3"/>
          <a:srcRect/>
          <a:stretch>
            <a:fillRect/>
          </a:stretch>
        </p:blipFill>
        <p:spPr bwMode="auto">
          <a:xfrm>
            <a:off x="2362200" y="457200"/>
            <a:ext cx="4419600" cy="2468563"/>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786" name="Rectangle 2"/>
          <p:cNvSpPr>
            <a:spLocks noGrp="1" noChangeArrowheads="1"/>
          </p:cNvSpPr>
          <p:nvPr>
            <p:ph type="title"/>
          </p:nvPr>
        </p:nvSpPr>
        <p:spPr>
          <a:noFill/>
          <a:ln/>
        </p:spPr>
        <p:txBody>
          <a:bodyPr/>
          <a:lstStyle/>
          <a:p>
            <a:r>
              <a:rPr lang="en-US" smtClean="0">
                <a:effectLst/>
              </a:rPr>
              <a:t>How the Arts Fit…</a:t>
            </a:r>
          </a:p>
        </p:txBody>
      </p:sp>
      <p:sp>
        <p:nvSpPr>
          <p:cNvPr id="246787" name="Rectangle 3"/>
          <p:cNvSpPr>
            <a:spLocks noGrp="1" noChangeArrowheads="1"/>
          </p:cNvSpPr>
          <p:nvPr>
            <p:ph type="body" idx="1"/>
          </p:nvPr>
        </p:nvSpPr>
        <p:spPr>
          <a:xfrm>
            <a:off x="685800" y="1981200"/>
            <a:ext cx="7848600" cy="4114800"/>
          </a:xfrm>
          <a:noFill/>
          <a:ln/>
        </p:spPr>
        <p:txBody>
          <a:bodyPr/>
          <a:lstStyle/>
          <a:p>
            <a:r>
              <a:rPr lang="en-US" smtClean="0">
                <a:effectLst/>
              </a:rPr>
              <a:t>Evaluation Instrument</a:t>
            </a:r>
          </a:p>
          <a:p>
            <a:r>
              <a:rPr lang="en-US" smtClean="0">
                <a:effectLst/>
              </a:rPr>
              <a:t>21st century skills</a:t>
            </a:r>
          </a:p>
          <a:p>
            <a:r>
              <a:rPr lang="en-US" smtClean="0">
                <a:effectLst/>
              </a:rPr>
              <a:t>Literacy in the Arts</a:t>
            </a:r>
          </a:p>
          <a:p>
            <a:r>
              <a:rPr lang="en-US" smtClean="0">
                <a:effectLst/>
              </a:rPr>
              <a:t>Grading Practices (Work Habits)</a:t>
            </a:r>
          </a:p>
          <a:p>
            <a:r>
              <a:rPr lang="en-US" smtClean="0">
                <a:effectLst/>
              </a:rPr>
              <a:t>Differentiation</a:t>
            </a:r>
          </a:p>
          <a:p>
            <a:r>
              <a:rPr lang="en-US" smtClean="0">
                <a:effectLst/>
              </a:rPr>
              <a:t>Benchmarks &amp; Student Achievement Data</a:t>
            </a:r>
          </a:p>
          <a:p>
            <a:endParaRPr lang="en-US" smtClean="0">
              <a:effectLst/>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882" name="Rectangle 2"/>
          <p:cNvSpPr>
            <a:spLocks noGrp="1" noChangeArrowheads="1"/>
          </p:cNvSpPr>
          <p:nvPr>
            <p:ph type="title"/>
          </p:nvPr>
        </p:nvSpPr>
        <p:spPr>
          <a:noFill/>
          <a:ln/>
        </p:spPr>
        <p:txBody>
          <a:bodyPr/>
          <a:lstStyle/>
          <a:p>
            <a:r>
              <a:rPr lang="en-US" smtClean="0">
                <a:effectLst/>
              </a:rPr>
              <a:t>Where we want to be…</a:t>
            </a:r>
          </a:p>
        </p:txBody>
      </p:sp>
      <p:sp>
        <p:nvSpPr>
          <p:cNvPr id="250883" name="Rectangle 3"/>
          <p:cNvSpPr>
            <a:spLocks noGrp="1" noChangeArrowheads="1"/>
          </p:cNvSpPr>
          <p:nvPr>
            <p:ph type="body" idx="1"/>
          </p:nvPr>
        </p:nvSpPr>
        <p:spPr>
          <a:xfrm>
            <a:off x="457200" y="1798638"/>
            <a:ext cx="8229600" cy="4983162"/>
          </a:xfrm>
          <a:noFill/>
          <a:ln/>
        </p:spPr>
        <p:txBody>
          <a:bodyPr/>
          <a:lstStyle/>
          <a:p>
            <a:pPr>
              <a:lnSpc>
                <a:spcPct val="120000"/>
              </a:lnSpc>
              <a:buFont typeface="Wingdings" pitchFamily="2" charset="2"/>
              <a:buChar char="Ø"/>
            </a:pPr>
            <a:r>
              <a:rPr lang="en-US" smtClean="0">
                <a:effectLst/>
              </a:rPr>
              <a:t>Ensure Comprehensive - High Quality - Consistent Arts programming is available to all students across the district</a:t>
            </a:r>
          </a:p>
          <a:p>
            <a:pPr>
              <a:lnSpc>
                <a:spcPct val="120000"/>
              </a:lnSpc>
              <a:buFont typeface="Wingdings" pitchFamily="2" charset="2"/>
              <a:buChar char="Ø"/>
            </a:pPr>
            <a:r>
              <a:rPr lang="en-US" smtClean="0">
                <a:effectLst/>
              </a:rPr>
              <a:t>Increase Arts elective participation at the Secondary level to 50% or &gt;</a:t>
            </a:r>
          </a:p>
          <a:p>
            <a:pPr>
              <a:lnSpc>
                <a:spcPct val="120000"/>
              </a:lnSpc>
              <a:buFont typeface="Wingdings" pitchFamily="2" charset="2"/>
              <a:buNone/>
            </a:pPr>
            <a:endParaRPr lang="en-US" smtClean="0">
              <a:effectLst/>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978" name="Rectangle 2"/>
          <p:cNvSpPr>
            <a:spLocks noGrp="1" noChangeArrowheads="1"/>
          </p:cNvSpPr>
          <p:nvPr>
            <p:ph type="title"/>
          </p:nvPr>
        </p:nvSpPr>
        <p:spPr>
          <a:noFill/>
          <a:ln/>
        </p:spPr>
        <p:txBody>
          <a:bodyPr/>
          <a:lstStyle/>
          <a:p>
            <a:r>
              <a:rPr lang="en-US" smtClean="0">
                <a:effectLst/>
              </a:rPr>
              <a:t>Where we want to be…</a:t>
            </a:r>
          </a:p>
        </p:txBody>
      </p:sp>
      <p:sp>
        <p:nvSpPr>
          <p:cNvPr id="254979" name="Rectangle 3"/>
          <p:cNvSpPr>
            <a:spLocks noGrp="1" noChangeArrowheads="1"/>
          </p:cNvSpPr>
          <p:nvPr>
            <p:ph type="body" idx="1"/>
          </p:nvPr>
        </p:nvSpPr>
        <p:spPr>
          <a:xfrm>
            <a:off x="457200" y="1447800"/>
            <a:ext cx="8229600" cy="4983163"/>
          </a:xfrm>
          <a:noFill/>
          <a:ln/>
        </p:spPr>
        <p:txBody>
          <a:bodyPr/>
          <a:lstStyle/>
          <a:p>
            <a:pPr>
              <a:buFont typeface="Wingdings" pitchFamily="2" charset="2"/>
              <a:buNone/>
            </a:pPr>
            <a:endParaRPr lang="en-US" sz="2800" smtClean="0">
              <a:effectLst/>
            </a:endParaRPr>
          </a:p>
          <a:p>
            <a:pPr>
              <a:buFont typeface="Wingdings" pitchFamily="2" charset="2"/>
              <a:buChar char="§"/>
            </a:pPr>
            <a:r>
              <a:rPr lang="en-US" sz="2800" smtClean="0">
                <a:effectLst/>
              </a:rPr>
              <a:t>The public will:</a:t>
            </a:r>
          </a:p>
          <a:p>
            <a:pPr lvl="1">
              <a:buFont typeface="Wingdings" pitchFamily="2" charset="2"/>
              <a:buChar char="§"/>
            </a:pPr>
            <a:r>
              <a:rPr lang="en-US" sz="2400" smtClean="0">
                <a:effectLst/>
              </a:rPr>
              <a:t>Understand the viability of arts careers</a:t>
            </a:r>
          </a:p>
          <a:p>
            <a:pPr lvl="1">
              <a:buFont typeface="Wingdings" pitchFamily="2" charset="2"/>
              <a:buChar char="§"/>
            </a:pPr>
            <a:r>
              <a:rPr lang="en-US" sz="2400" smtClean="0">
                <a:effectLst/>
              </a:rPr>
              <a:t>Acknowledge the benefit of the arts in eliminating the achievement gap and enhancing achievement for all</a:t>
            </a:r>
          </a:p>
          <a:p>
            <a:pPr lvl="1"/>
            <a:endParaRPr lang="en-US" sz="2400" smtClean="0">
              <a:effectLst/>
            </a:endParaRPr>
          </a:p>
          <a:p>
            <a:pPr>
              <a:buFont typeface="Wingdings" pitchFamily="2" charset="2"/>
              <a:buChar char="§"/>
            </a:pPr>
            <a:r>
              <a:rPr lang="en-US" sz="2800" smtClean="0">
                <a:effectLst/>
              </a:rPr>
              <a:t>Increase support for the arts as evidenced by facilities, attendance, teaching positions, collaborative community projects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834" name="Rectangle 2"/>
          <p:cNvSpPr>
            <a:spLocks noGrp="1" noChangeArrowheads="1"/>
          </p:cNvSpPr>
          <p:nvPr>
            <p:ph type="title"/>
          </p:nvPr>
        </p:nvSpPr>
        <p:spPr>
          <a:xfrm>
            <a:off x="0" y="274638"/>
            <a:ext cx="9144000" cy="1706562"/>
          </a:xfrm>
          <a:noFill/>
          <a:ln/>
        </p:spPr>
        <p:txBody>
          <a:bodyPr/>
          <a:lstStyle/>
          <a:p>
            <a:r>
              <a:rPr lang="en-US" sz="3400" smtClean="0">
                <a:effectLst/>
              </a:rPr>
              <a:t>High Quality, Consistent, Assessable Arts Education Across the School System</a:t>
            </a:r>
          </a:p>
        </p:txBody>
      </p:sp>
      <p:sp>
        <p:nvSpPr>
          <p:cNvPr id="248835" name="Rectangle 3"/>
          <p:cNvSpPr>
            <a:spLocks noGrp="1" noChangeArrowheads="1"/>
          </p:cNvSpPr>
          <p:nvPr>
            <p:ph type="body" idx="1"/>
          </p:nvPr>
        </p:nvSpPr>
        <p:spPr>
          <a:xfrm>
            <a:off x="457200" y="1828800"/>
            <a:ext cx="8229600" cy="4525963"/>
          </a:xfrm>
          <a:noFill/>
          <a:ln/>
        </p:spPr>
        <p:txBody>
          <a:bodyPr/>
          <a:lstStyle/>
          <a:p>
            <a:pPr>
              <a:lnSpc>
                <a:spcPct val="130000"/>
              </a:lnSpc>
              <a:buFontTx/>
              <a:buNone/>
            </a:pPr>
            <a:r>
              <a:rPr lang="en-US" smtClean="0">
                <a:effectLst/>
              </a:rPr>
              <a:t>Vision:</a:t>
            </a:r>
          </a:p>
          <a:p>
            <a:pPr>
              <a:lnSpc>
                <a:spcPct val="130000"/>
              </a:lnSpc>
            </a:pPr>
            <a:r>
              <a:rPr lang="en-US" smtClean="0">
                <a:effectLst/>
              </a:rPr>
              <a:t>Arts students will graduate on time, college and career ready.  While discovering their passion, they will achieve excellence through rigorous study of deeply aligned arts curriculum.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026" name="Rectangle 2"/>
          <p:cNvSpPr>
            <a:spLocks noGrp="1" noChangeArrowheads="1"/>
          </p:cNvSpPr>
          <p:nvPr>
            <p:ph type="title"/>
          </p:nvPr>
        </p:nvSpPr>
        <p:spPr>
          <a:noFill/>
          <a:ln/>
        </p:spPr>
        <p:txBody>
          <a:bodyPr/>
          <a:lstStyle/>
          <a:p>
            <a:r>
              <a:rPr lang="en-US" smtClean="0">
                <a:effectLst/>
              </a:rPr>
              <a:t>WCPSS Arts Education</a:t>
            </a:r>
          </a:p>
        </p:txBody>
      </p:sp>
      <p:sp>
        <p:nvSpPr>
          <p:cNvPr id="257027" name="Rectangle 3"/>
          <p:cNvSpPr>
            <a:spLocks noGrp="1" noChangeArrowheads="1"/>
          </p:cNvSpPr>
          <p:nvPr>
            <p:ph type="body" idx="1"/>
          </p:nvPr>
        </p:nvSpPr>
        <p:spPr>
          <a:xfrm>
            <a:off x="685800" y="1981200"/>
            <a:ext cx="8001000" cy="4114800"/>
          </a:xfrm>
          <a:noFill/>
          <a:ln/>
        </p:spPr>
        <p:txBody>
          <a:bodyPr/>
          <a:lstStyle/>
          <a:p>
            <a:r>
              <a:rPr lang="en-US" smtClean="0">
                <a:effectLst/>
              </a:rPr>
              <a:t>Professional Learning Teams</a:t>
            </a:r>
          </a:p>
          <a:p>
            <a:r>
              <a:rPr lang="en-US" smtClean="0">
                <a:effectLst/>
              </a:rPr>
              <a:t>Content Specific Staff Development</a:t>
            </a:r>
          </a:p>
          <a:p>
            <a:r>
              <a:rPr lang="en-US" smtClean="0">
                <a:effectLst/>
              </a:rPr>
              <a:t>Online support</a:t>
            </a:r>
          </a:p>
          <a:p>
            <a:r>
              <a:rPr lang="en-US" smtClean="0">
                <a:effectLst/>
                <a:hlinkMouseOver r:id="rId3"/>
              </a:rPr>
              <a:t>benchmarks</a:t>
            </a:r>
            <a:endParaRPr lang="en-US" smtClean="0">
              <a:effectLst/>
            </a:endParaRPr>
          </a:p>
          <a:p>
            <a:r>
              <a:rPr lang="en-US" smtClean="0">
                <a:effectLst/>
              </a:rPr>
              <a:t>CMAPP - based on Essential Standards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122" name="Rectangle 2"/>
          <p:cNvSpPr>
            <a:spLocks noGrp="1" noChangeArrowheads="1"/>
          </p:cNvSpPr>
          <p:nvPr>
            <p:ph type="title"/>
          </p:nvPr>
        </p:nvSpPr>
        <p:spPr>
          <a:noFill/>
          <a:ln/>
        </p:spPr>
        <p:txBody>
          <a:bodyPr/>
          <a:lstStyle/>
          <a:p>
            <a:r>
              <a:rPr lang="en-US" sz="3600" smtClean="0">
                <a:effectLst/>
              </a:rPr>
              <a:t>The Arts Curriculum is based on:</a:t>
            </a:r>
            <a:endParaRPr lang="en-US" smtClean="0">
              <a:effectLst/>
            </a:endParaRPr>
          </a:p>
        </p:txBody>
      </p:sp>
      <p:sp>
        <p:nvSpPr>
          <p:cNvPr id="261123" name="Rectangle 3"/>
          <p:cNvSpPr>
            <a:spLocks noGrp="1" noChangeArrowheads="1"/>
          </p:cNvSpPr>
          <p:nvPr>
            <p:ph type="body" idx="1"/>
          </p:nvPr>
        </p:nvSpPr>
        <p:spPr>
          <a:xfrm>
            <a:off x="457200" y="1600200"/>
            <a:ext cx="8229600" cy="4876800"/>
          </a:xfrm>
          <a:noFill/>
          <a:ln/>
        </p:spPr>
        <p:txBody>
          <a:bodyPr/>
          <a:lstStyle/>
          <a:p>
            <a:pPr>
              <a:lnSpc>
                <a:spcPct val="90000"/>
              </a:lnSpc>
            </a:pPr>
            <a:r>
              <a:rPr lang="en-US" sz="2800" smtClean="0">
                <a:effectLst/>
              </a:rPr>
              <a:t>Creating </a:t>
            </a:r>
            <a:r>
              <a:rPr lang="en-US" sz="2800" b="0" smtClean="0">
                <a:effectLst/>
              </a:rPr>
              <a:t>– express ideas and feelings through improvisation and composition</a:t>
            </a:r>
          </a:p>
          <a:p>
            <a:pPr>
              <a:lnSpc>
                <a:spcPct val="90000"/>
              </a:lnSpc>
            </a:pPr>
            <a:r>
              <a:rPr lang="en-US" sz="2800" smtClean="0">
                <a:effectLst/>
              </a:rPr>
              <a:t>Performing </a:t>
            </a:r>
            <a:r>
              <a:rPr lang="en-US" sz="2800" b="0" smtClean="0">
                <a:effectLst/>
              </a:rPr>
              <a:t>– demonstrate and communicate their learning/artistic skill</a:t>
            </a:r>
          </a:p>
          <a:p>
            <a:pPr>
              <a:lnSpc>
                <a:spcPct val="90000"/>
              </a:lnSpc>
            </a:pPr>
            <a:r>
              <a:rPr lang="en-US" sz="2800" smtClean="0">
                <a:effectLst/>
              </a:rPr>
              <a:t>Responding </a:t>
            </a:r>
            <a:r>
              <a:rPr lang="en-US" sz="2800" b="0" smtClean="0">
                <a:effectLst/>
              </a:rPr>
              <a:t>– engage in higher order/critical thinking skills to analyze, interpret, evaluate</a:t>
            </a:r>
          </a:p>
          <a:p>
            <a:pPr>
              <a:lnSpc>
                <a:spcPct val="90000"/>
              </a:lnSpc>
            </a:pPr>
            <a:r>
              <a:rPr lang="en-US" sz="2800" smtClean="0">
                <a:effectLst/>
              </a:rPr>
              <a:t>Understanding/Connecting</a:t>
            </a:r>
            <a:r>
              <a:rPr lang="en-US" sz="2800" b="0" smtClean="0">
                <a:effectLst/>
              </a:rPr>
              <a:t>– synthesize knowledge of the arts within a variety of contexts – history, culture, other content areas, and the world around them.</a:t>
            </a:r>
          </a:p>
          <a:p>
            <a:pPr lvl="2">
              <a:lnSpc>
                <a:spcPct val="90000"/>
              </a:lnSpc>
            </a:pPr>
            <a:r>
              <a:rPr lang="en-US" sz="2000" i="1" smtClean="0">
                <a:effectLst/>
              </a:rPr>
              <a:t>So - what do the Arts do for students??</a:t>
            </a:r>
            <a:endParaRPr lang="en-US" sz="2000" smtClean="0">
              <a:effectLst/>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082" name="Rectangle 2"/>
          <p:cNvSpPr>
            <a:spLocks noGrp="1" noChangeArrowheads="1"/>
          </p:cNvSpPr>
          <p:nvPr>
            <p:ph type="title"/>
          </p:nvPr>
        </p:nvSpPr>
        <p:spPr>
          <a:xfrm>
            <a:off x="4572000" y="457200"/>
            <a:ext cx="4114800" cy="1295400"/>
          </a:xfrm>
          <a:noFill/>
          <a:ln/>
        </p:spPr>
        <p:txBody>
          <a:bodyPr/>
          <a:lstStyle/>
          <a:p>
            <a:r>
              <a:rPr lang="en-US" smtClean="0">
                <a:effectLst/>
              </a:rPr>
              <a:t>Elevator Speech</a:t>
            </a:r>
          </a:p>
        </p:txBody>
      </p:sp>
      <p:pic>
        <p:nvPicPr>
          <p:cNvPr id="302083" name="Picture 3" descr="Stickmen052"/>
          <p:cNvPicPr>
            <a:picLocks noChangeAspect="1" noChangeArrowheads="1"/>
          </p:cNvPicPr>
          <p:nvPr>
            <p:ph idx="1"/>
          </p:nvPr>
        </p:nvPicPr>
        <p:blipFill>
          <a:blip r:embed="rId3"/>
          <a:srcRect/>
          <a:stretch>
            <a:fillRect/>
          </a:stretch>
        </p:blipFill>
        <p:spPr>
          <a:xfrm>
            <a:off x="5105400" y="1905000"/>
            <a:ext cx="1847850" cy="4114800"/>
          </a:xfrm>
          <a:noFill/>
          <a:ln/>
          <a:effectLst>
            <a:outerShdw dist="107763" dir="18900000" algn="ctr" rotWithShape="0">
              <a:srgbClr val="808080"/>
            </a:outerShdw>
          </a:effectLst>
        </p:spPr>
      </p:pic>
      <p:sp>
        <p:nvSpPr>
          <p:cNvPr id="302085" name="Rectangle 5"/>
          <p:cNvSpPr>
            <a:spLocks noChangeArrowheads="1"/>
          </p:cNvSpPr>
          <p:nvPr/>
        </p:nvSpPr>
        <p:spPr bwMode="auto">
          <a:xfrm>
            <a:off x="6878638" y="812800"/>
            <a:ext cx="184150" cy="457200"/>
          </a:xfrm>
          <a:prstGeom prst="rect">
            <a:avLst/>
          </a:prstGeom>
          <a:noFill/>
          <a:ln w="9525">
            <a:noFill/>
            <a:miter lim="800000"/>
            <a:headEnd/>
            <a:tailEnd/>
          </a:ln>
          <a:effectLst/>
        </p:spPr>
        <p:txBody>
          <a:bodyPr wrap="none">
            <a:spAutoFit/>
          </a:bodyPr>
          <a:lstStyle/>
          <a:p>
            <a:endParaRPr lang="en-US"/>
          </a:p>
        </p:txBody>
      </p:sp>
      <p:sp>
        <p:nvSpPr>
          <p:cNvPr id="302086" name="Rectangle 6"/>
          <p:cNvSpPr>
            <a:spLocks noChangeArrowheads="1"/>
          </p:cNvSpPr>
          <p:nvPr/>
        </p:nvSpPr>
        <p:spPr bwMode="auto">
          <a:xfrm>
            <a:off x="381000" y="914400"/>
            <a:ext cx="4191000" cy="4117975"/>
          </a:xfrm>
          <a:prstGeom prst="rect">
            <a:avLst/>
          </a:prstGeom>
          <a:noFill/>
          <a:ln w="9525">
            <a:noFill/>
            <a:miter lim="800000"/>
            <a:headEnd/>
            <a:tailEnd/>
          </a:ln>
          <a:effectLst/>
        </p:spPr>
        <p:txBody>
          <a:bodyPr>
            <a:spAutoFit/>
          </a:bodyPr>
          <a:lstStyle/>
          <a:p>
            <a:pPr>
              <a:lnSpc>
                <a:spcPct val="90000"/>
              </a:lnSpc>
              <a:spcBef>
                <a:spcPct val="20000"/>
              </a:spcBef>
              <a:buFontTx/>
              <a:buChar char="•"/>
            </a:pPr>
            <a:r>
              <a:rPr lang="en-US" sz="2000"/>
              <a:t>Creating </a:t>
            </a:r>
            <a:r>
              <a:rPr lang="en-US" sz="2000" b="0"/>
              <a:t>– express ideas and feelings through improvisation and composition</a:t>
            </a:r>
          </a:p>
          <a:p>
            <a:pPr>
              <a:lnSpc>
                <a:spcPct val="90000"/>
              </a:lnSpc>
              <a:spcBef>
                <a:spcPct val="20000"/>
              </a:spcBef>
              <a:buFontTx/>
              <a:buChar char="•"/>
            </a:pPr>
            <a:r>
              <a:rPr lang="en-US" sz="2000"/>
              <a:t>Performing </a:t>
            </a:r>
            <a:r>
              <a:rPr lang="en-US" sz="2000" b="0"/>
              <a:t>– demonstrate and communicate their learning/artistic skill</a:t>
            </a:r>
          </a:p>
          <a:p>
            <a:pPr>
              <a:lnSpc>
                <a:spcPct val="90000"/>
              </a:lnSpc>
              <a:spcBef>
                <a:spcPct val="20000"/>
              </a:spcBef>
              <a:buFontTx/>
              <a:buChar char="•"/>
            </a:pPr>
            <a:r>
              <a:rPr lang="en-US" sz="2000"/>
              <a:t>Responding </a:t>
            </a:r>
            <a:r>
              <a:rPr lang="en-US" sz="2000" b="0"/>
              <a:t>– engage in higher order/critical thinking skills to analyze, interpret, evaluate</a:t>
            </a:r>
          </a:p>
          <a:p>
            <a:pPr>
              <a:lnSpc>
                <a:spcPct val="90000"/>
              </a:lnSpc>
              <a:spcBef>
                <a:spcPct val="20000"/>
              </a:spcBef>
              <a:buFontTx/>
              <a:buChar char="•"/>
            </a:pPr>
            <a:r>
              <a:rPr lang="en-US" sz="2000"/>
              <a:t>Understanding/Connecting</a:t>
            </a:r>
            <a:r>
              <a:rPr lang="en-US" sz="2000" b="0"/>
              <a:t>– synthesize knowledge of the arts within a variety of contexts – history, culture, other content areas, and the world around them.</a:t>
            </a:r>
            <a:endParaRPr lang="en-US" sz="2800" b="0"/>
          </a:p>
        </p:txBody>
      </p:sp>
      <p:sp>
        <p:nvSpPr>
          <p:cNvPr id="302088" name="Rectangle 8"/>
          <p:cNvSpPr>
            <a:spLocks noChangeArrowheads="1"/>
          </p:cNvSpPr>
          <p:nvPr/>
        </p:nvSpPr>
        <p:spPr bwMode="auto">
          <a:xfrm>
            <a:off x="825500" y="5145088"/>
            <a:ext cx="3360738" cy="1187450"/>
          </a:xfrm>
          <a:prstGeom prst="rect">
            <a:avLst/>
          </a:prstGeom>
          <a:noFill/>
          <a:ln w="9525">
            <a:noFill/>
            <a:miter lim="800000"/>
            <a:headEnd/>
            <a:tailEnd/>
          </a:ln>
          <a:effectLst/>
        </p:spPr>
        <p:txBody>
          <a:bodyPr wrap="none">
            <a:spAutoFit/>
          </a:bodyPr>
          <a:lstStyle/>
          <a:p>
            <a:r>
              <a:rPr lang="en-US"/>
              <a:t>Make it Simple &amp; Real</a:t>
            </a:r>
          </a:p>
          <a:p>
            <a:r>
              <a:rPr lang="en-US"/>
              <a:t>AND</a:t>
            </a:r>
          </a:p>
          <a:p>
            <a:r>
              <a:rPr lang="en-US"/>
              <a:t>Memorable!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818" name="Rectangle 2"/>
          <p:cNvSpPr>
            <a:spLocks noGrp="1" noChangeArrowheads="1"/>
          </p:cNvSpPr>
          <p:nvPr>
            <p:ph type="title"/>
          </p:nvPr>
        </p:nvSpPr>
        <p:spPr>
          <a:xfrm>
            <a:off x="0" y="609600"/>
            <a:ext cx="9144000" cy="1143000"/>
          </a:xfrm>
          <a:noFill/>
          <a:ln/>
        </p:spPr>
        <p:txBody>
          <a:bodyPr/>
          <a:lstStyle/>
          <a:p>
            <a:r>
              <a:rPr lang="en-US" smtClean="0">
                <a:effectLst/>
              </a:rPr>
              <a:t>Teacher Evaluation Instrument</a:t>
            </a:r>
          </a:p>
        </p:txBody>
      </p:sp>
      <p:sp>
        <p:nvSpPr>
          <p:cNvPr id="290819" name="Rectangle 3"/>
          <p:cNvSpPr>
            <a:spLocks noGrp="1" noChangeArrowheads="1"/>
          </p:cNvSpPr>
          <p:nvPr>
            <p:ph type="body" idx="1"/>
          </p:nvPr>
        </p:nvSpPr>
        <p:spPr>
          <a:xfrm>
            <a:off x="457200" y="1981200"/>
            <a:ext cx="8534400" cy="4114800"/>
          </a:xfrm>
          <a:noFill/>
          <a:ln/>
        </p:spPr>
        <p:txBody>
          <a:bodyPr/>
          <a:lstStyle/>
          <a:p>
            <a:pPr>
              <a:lnSpc>
                <a:spcPct val="175000"/>
              </a:lnSpc>
            </a:pPr>
            <a:r>
              <a:rPr lang="en-US" sz="2600" smtClean="0">
                <a:effectLst/>
              </a:rPr>
              <a:t>Std. I - Demonstrate leadership</a:t>
            </a:r>
          </a:p>
          <a:p>
            <a:pPr>
              <a:lnSpc>
                <a:spcPct val="175000"/>
              </a:lnSpc>
            </a:pPr>
            <a:r>
              <a:rPr lang="en-US" sz="2600" smtClean="0">
                <a:effectLst/>
              </a:rPr>
              <a:t>Std. II - Establish a respectful environment</a:t>
            </a:r>
          </a:p>
          <a:p>
            <a:pPr>
              <a:lnSpc>
                <a:spcPct val="175000"/>
              </a:lnSpc>
            </a:pPr>
            <a:r>
              <a:rPr lang="en-US" sz="2600" smtClean="0">
                <a:effectLst/>
              </a:rPr>
              <a:t>Std. III - Know the content they teach</a:t>
            </a:r>
          </a:p>
          <a:p>
            <a:pPr>
              <a:lnSpc>
                <a:spcPct val="175000"/>
              </a:lnSpc>
            </a:pPr>
            <a:r>
              <a:rPr lang="en-US" sz="2600" smtClean="0">
                <a:effectLst/>
              </a:rPr>
              <a:t>Std. IV - Facilitate learning for students</a:t>
            </a:r>
          </a:p>
          <a:p>
            <a:pPr>
              <a:lnSpc>
                <a:spcPct val="175000"/>
              </a:lnSpc>
            </a:pPr>
            <a:r>
              <a:rPr lang="en-US" sz="2600" smtClean="0">
                <a:effectLst/>
              </a:rPr>
              <a:t>Std. V - Reflect on their practice</a:t>
            </a:r>
          </a:p>
          <a:p>
            <a:pPr>
              <a:lnSpc>
                <a:spcPct val="175000"/>
              </a:lnSpc>
            </a:pPr>
            <a:endParaRPr lang="en-US" sz="2600" smtClean="0">
              <a:effectLst/>
            </a:endParaRPr>
          </a:p>
        </p:txBody>
      </p:sp>
      <p:sp>
        <p:nvSpPr>
          <p:cNvPr id="5" name="Rounded Rectangle 4"/>
          <p:cNvSpPr>
            <a:spLocks noChangeArrowheads="1"/>
          </p:cNvSpPr>
          <p:nvPr/>
        </p:nvSpPr>
        <p:spPr bwMode="auto">
          <a:xfrm>
            <a:off x="381000" y="3657600"/>
            <a:ext cx="6629400" cy="762000"/>
          </a:xfrm>
          <a:prstGeom prst="roundRect">
            <a:avLst>
              <a:gd name="adj" fmla="val 16667"/>
            </a:avLst>
          </a:prstGeom>
          <a:noFill/>
          <a:ln w="88900">
            <a:solidFill>
              <a:srgbClr val="7F1353"/>
            </a:solidFill>
            <a:round/>
            <a:headEnd/>
            <a:tailEnd/>
          </a:ln>
          <a:effectLst>
            <a:outerShdw dist="38100" dir="2700000" algn="tl" rotWithShape="0">
              <a:srgbClr val="808080">
                <a:alpha val="39998"/>
              </a:srgbClr>
            </a:outerShdw>
          </a:effectLst>
        </p:spPr>
        <p:txBody>
          <a:bodyPr/>
          <a:lstStyle/>
          <a:p>
            <a:pPr>
              <a:defRPr/>
            </a:pPr>
            <a:endParaRPr lang="en-US" b="0">
              <a:latin typeface="Arial" pitchFamily="-112" charset="0"/>
              <a:ea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226" name="Rectangle 2"/>
          <p:cNvSpPr>
            <a:spLocks noGrp="1" noChangeArrowheads="1"/>
          </p:cNvSpPr>
          <p:nvPr>
            <p:ph type="title"/>
          </p:nvPr>
        </p:nvSpPr>
        <p:spPr>
          <a:noFill/>
          <a:ln/>
        </p:spPr>
        <p:txBody>
          <a:bodyPr/>
          <a:lstStyle/>
          <a:p>
            <a:r>
              <a:rPr lang="en-US" smtClean="0">
                <a:effectLst/>
              </a:rPr>
              <a:t>Music Literacy</a:t>
            </a:r>
          </a:p>
        </p:txBody>
      </p:sp>
      <p:sp>
        <p:nvSpPr>
          <p:cNvPr id="308227" name="Rectangle 3"/>
          <p:cNvSpPr>
            <a:spLocks noGrp="1" noChangeArrowheads="1"/>
          </p:cNvSpPr>
          <p:nvPr>
            <p:ph type="body" idx="1"/>
          </p:nvPr>
        </p:nvSpPr>
        <p:spPr>
          <a:noFill/>
          <a:ln/>
        </p:spPr>
        <p:txBody>
          <a:bodyPr/>
          <a:lstStyle/>
          <a:p>
            <a:r>
              <a:rPr lang="en-US" smtClean="0">
                <a:effectLst/>
              </a:rPr>
              <a:t>Steady Beat Exercise</a:t>
            </a:r>
          </a:p>
          <a:p>
            <a:pPr lvl="1"/>
            <a:r>
              <a:rPr lang="en-US" smtClean="0">
                <a:effectLst/>
              </a:rPr>
              <a:t>What grade level</a:t>
            </a:r>
          </a:p>
          <a:p>
            <a:pPr lvl="1"/>
            <a:r>
              <a:rPr lang="en-US" smtClean="0">
                <a:effectLst/>
              </a:rPr>
              <a:t>What was done before this grade so they are successful</a:t>
            </a:r>
          </a:p>
          <a:p>
            <a:pPr lvl="1"/>
            <a:r>
              <a:rPr lang="en-US" smtClean="0">
                <a:effectLst/>
              </a:rPr>
              <a:t>Where does it go from here</a:t>
            </a:r>
          </a:p>
        </p:txBody>
      </p:sp>
    </p:spTree>
  </p:cSld>
  <p:clrMapOvr>
    <a:masterClrMapping/>
  </p:clrMapOvr>
  <p:transition spd="med">
    <p:cut/>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2" name="Rectangle 4"/>
          <p:cNvSpPr>
            <a:spLocks noGrp="1" noChangeArrowheads="1"/>
          </p:cNvSpPr>
          <p:nvPr>
            <p:ph type="title" idx="4294967295"/>
          </p:nvPr>
        </p:nvSpPr>
        <p:spPr>
          <a:xfrm>
            <a:off x="381000" y="228600"/>
            <a:ext cx="8229600" cy="914400"/>
          </a:xfrm>
        </p:spPr>
        <p:txBody>
          <a:bodyPr anchor="t"/>
          <a:lstStyle/>
          <a:p>
            <a:pPr eaLnBrk="1" hangingPunct="1"/>
            <a:r>
              <a:rPr lang="en-US" sz="4000" smtClean="0">
                <a:effectLst>
                  <a:outerShdw blurRad="38100" dist="38100" dir="2700000" algn="tl">
                    <a:srgbClr val="000000"/>
                  </a:outerShdw>
                </a:effectLst>
                <a:latin typeface="Arial Black" pitchFamily="34" charset="0"/>
              </a:rPr>
              <a:t>Elements of Dance: K-2</a:t>
            </a:r>
            <a:endParaRPr lang="en-US" smtClean="0">
              <a:effectLst>
                <a:outerShdw blurRad="38100" dist="38100" dir="2700000" algn="tl">
                  <a:srgbClr val="000000"/>
                </a:outerShdw>
              </a:effectLst>
              <a:latin typeface="Arial Black" pitchFamily="34" charset="0"/>
            </a:endParaRPr>
          </a:p>
        </p:txBody>
      </p:sp>
      <p:sp>
        <p:nvSpPr>
          <p:cNvPr id="312323" name="Rectangle 71"/>
          <p:cNvSpPr>
            <a:spLocks noChangeArrowheads="1"/>
          </p:cNvSpPr>
          <p:nvPr/>
        </p:nvSpPr>
        <p:spPr bwMode="auto">
          <a:xfrm>
            <a:off x="0" y="4976813"/>
            <a:ext cx="184150" cy="366712"/>
          </a:xfrm>
          <a:prstGeom prst="rect">
            <a:avLst/>
          </a:prstGeom>
          <a:noFill/>
          <a:ln w="9525">
            <a:noFill/>
            <a:miter lim="800000"/>
            <a:headEnd/>
            <a:tailEnd/>
          </a:ln>
        </p:spPr>
        <p:txBody>
          <a:bodyPr wrap="none" anchor="ctr">
            <a:spAutoFit/>
          </a:bodyPr>
          <a:lstStyle/>
          <a:p>
            <a:endParaRPr lang="en-US" sz="1800" b="0">
              <a:latin typeface="Arial" pitchFamily="34" charset="0"/>
            </a:endParaRPr>
          </a:p>
        </p:txBody>
      </p:sp>
      <p:graphicFrame>
        <p:nvGraphicFramePr>
          <p:cNvPr id="6" name="Diagram 5"/>
          <p:cNvGraphicFramePr/>
          <p:nvPr/>
        </p:nvGraphicFramePr>
        <p:xfrm>
          <a:off x="914400" y="1219200"/>
          <a:ext cx="7010400" cy="4191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0402" name="Rectangle 2"/>
          <p:cNvSpPr>
            <a:spLocks noGrp="1" noChangeArrowheads="1"/>
          </p:cNvSpPr>
          <p:nvPr>
            <p:ph type="title"/>
          </p:nvPr>
        </p:nvSpPr>
        <p:spPr>
          <a:noFill/>
          <a:ln/>
        </p:spPr>
        <p:txBody>
          <a:bodyPr/>
          <a:lstStyle/>
          <a:p>
            <a:r>
              <a:rPr lang="en-US" smtClean="0">
                <a:effectLst/>
              </a:rPr>
              <a:t>Career Exploration Questions</a:t>
            </a:r>
          </a:p>
        </p:txBody>
      </p:sp>
      <p:sp>
        <p:nvSpPr>
          <p:cNvPr id="230403" name="Rectangle 3"/>
          <p:cNvSpPr>
            <a:spLocks noGrp="1" noChangeArrowheads="1"/>
          </p:cNvSpPr>
          <p:nvPr>
            <p:ph type="body" idx="1"/>
          </p:nvPr>
        </p:nvSpPr>
        <p:spPr>
          <a:noFill/>
          <a:ln/>
        </p:spPr>
        <p:txBody>
          <a:bodyPr/>
          <a:lstStyle/>
          <a:p>
            <a:pPr>
              <a:lnSpc>
                <a:spcPct val="130000"/>
              </a:lnSpc>
            </a:pPr>
            <a:r>
              <a:rPr lang="en-US" smtClean="0">
                <a:effectLst/>
              </a:rPr>
              <a:t>What is your passion?</a:t>
            </a:r>
          </a:p>
          <a:p>
            <a:pPr>
              <a:lnSpc>
                <a:spcPct val="130000"/>
              </a:lnSpc>
            </a:pPr>
            <a:r>
              <a:rPr lang="en-US" smtClean="0">
                <a:effectLst/>
              </a:rPr>
              <a:t>What would you pay to do?</a:t>
            </a:r>
          </a:p>
          <a:p>
            <a:pPr>
              <a:lnSpc>
                <a:spcPct val="130000"/>
              </a:lnSpc>
            </a:pPr>
            <a:r>
              <a:rPr lang="en-US" smtClean="0">
                <a:effectLst/>
              </a:rPr>
              <a:t>How would you fill your days if you were a millionaire?</a:t>
            </a:r>
          </a:p>
          <a:p>
            <a:pPr>
              <a:lnSpc>
                <a:spcPct val="130000"/>
              </a:lnSpc>
            </a:pPr>
            <a:endParaRPr lang="en-US" smtClean="0">
              <a:effectLst/>
            </a:endParaRPr>
          </a:p>
          <a:p>
            <a:pPr>
              <a:lnSpc>
                <a:spcPct val="130000"/>
              </a:lnSpc>
            </a:pPr>
            <a:r>
              <a:rPr lang="en-US" smtClean="0">
                <a:effectLst/>
              </a:rPr>
              <a:t>Answer:  Be an Arts Educator!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3040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3040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23040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23040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0403" grpId="0" build="p"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2" name="Rectangle 4"/>
          <p:cNvSpPr>
            <a:spLocks noGrp="1" noChangeArrowheads="1"/>
          </p:cNvSpPr>
          <p:nvPr>
            <p:ph type="title" idx="4294967295"/>
          </p:nvPr>
        </p:nvSpPr>
        <p:spPr>
          <a:xfrm>
            <a:off x="381000" y="228600"/>
            <a:ext cx="8229600" cy="914400"/>
          </a:xfrm>
        </p:spPr>
        <p:txBody>
          <a:bodyPr anchor="t"/>
          <a:lstStyle/>
          <a:p>
            <a:pPr eaLnBrk="1" hangingPunct="1"/>
            <a:r>
              <a:rPr lang="en-US" sz="4000" smtClean="0">
                <a:effectLst>
                  <a:outerShdw blurRad="38100" dist="38100" dir="2700000" algn="tl">
                    <a:srgbClr val="000000"/>
                  </a:outerShdw>
                </a:effectLst>
                <a:latin typeface="Arial Black" pitchFamily="34" charset="0"/>
              </a:rPr>
              <a:t>Elements of Dance: 3-5</a:t>
            </a:r>
            <a:endParaRPr lang="en-US" smtClean="0">
              <a:effectLst>
                <a:outerShdw blurRad="38100" dist="38100" dir="2700000" algn="tl">
                  <a:srgbClr val="000000"/>
                </a:outerShdw>
              </a:effectLst>
              <a:latin typeface="Arial Black" pitchFamily="34" charset="0"/>
            </a:endParaRPr>
          </a:p>
        </p:txBody>
      </p:sp>
      <p:sp>
        <p:nvSpPr>
          <p:cNvPr id="314371" name="Rectangle 71"/>
          <p:cNvSpPr>
            <a:spLocks noChangeArrowheads="1"/>
          </p:cNvSpPr>
          <p:nvPr/>
        </p:nvSpPr>
        <p:spPr bwMode="auto">
          <a:xfrm>
            <a:off x="0" y="4976813"/>
            <a:ext cx="184150" cy="366712"/>
          </a:xfrm>
          <a:prstGeom prst="rect">
            <a:avLst/>
          </a:prstGeom>
          <a:noFill/>
          <a:ln w="9525">
            <a:noFill/>
            <a:miter lim="800000"/>
            <a:headEnd/>
            <a:tailEnd/>
          </a:ln>
        </p:spPr>
        <p:txBody>
          <a:bodyPr wrap="none" anchor="ctr">
            <a:spAutoFit/>
          </a:bodyPr>
          <a:lstStyle/>
          <a:p>
            <a:endParaRPr lang="en-US" sz="1800" b="0">
              <a:latin typeface="Arial" pitchFamily="34" charset="0"/>
            </a:endParaRPr>
          </a:p>
        </p:txBody>
      </p:sp>
      <p:graphicFrame>
        <p:nvGraphicFramePr>
          <p:cNvPr id="6" name="Diagram 5"/>
          <p:cNvGraphicFramePr/>
          <p:nvPr/>
        </p:nvGraphicFramePr>
        <p:xfrm>
          <a:off x="914400" y="1524000"/>
          <a:ext cx="7010400" cy="3962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2" name="Rectangle 4"/>
          <p:cNvSpPr>
            <a:spLocks noGrp="1" noChangeArrowheads="1"/>
          </p:cNvSpPr>
          <p:nvPr>
            <p:ph type="title" idx="4294967295"/>
          </p:nvPr>
        </p:nvSpPr>
        <p:spPr>
          <a:xfrm>
            <a:off x="381000" y="228600"/>
            <a:ext cx="8229600" cy="914400"/>
          </a:xfrm>
        </p:spPr>
        <p:txBody>
          <a:bodyPr anchor="t"/>
          <a:lstStyle/>
          <a:p>
            <a:pPr eaLnBrk="1" hangingPunct="1"/>
            <a:r>
              <a:rPr lang="en-US" smtClean="0">
                <a:effectLst>
                  <a:outerShdw blurRad="38100" dist="38100" dir="2700000" algn="tl">
                    <a:srgbClr val="000000"/>
                  </a:outerShdw>
                </a:effectLst>
                <a:latin typeface="Arial Black" pitchFamily="34" charset="0"/>
              </a:rPr>
              <a:t>Elements of Dance</a:t>
            </a:r>
          </a:p>
        </p:txBody>
      </p:sp>
      <p:sp>
        <p:nvSpPr>
          <p:cNvPr id="310275" name="Rectangle 71"/>
          <p:cNvSpPr>
            <a:spLocks noChangeArrowheads="1"/>
          </p:cNvSpPr>
          <p:nvPr/>
        </p:nvSpPr>
        <p:spPr bwMode="auto">
          <a:xfrm>
            <a:off x="0" y="4976813"/>
            <a:ext cx="184150" cy="366712"/>
          </a:xfrm>
          <a:prstGeom prst="rect">
            <a:avLst/>
          </a:prstGeom>
          <a:noFill/>
          <a:ln w="9525">
            <a:noFill/>
            <a:miter lim="800000"/>
            <a:headEnd/>
            <a:tailEnd/>
          </a:ln>
        </p:spPr>
        <p:txBody>
          <a:bodyPr wrap="none" anchor="ctr">
            <a:spAutoFit/>
          </a:bodyPr>
          <a:lstStyle/>
          <a:p>
            <a:endParaRPr lang="en-US" sz="1800" b="0">
              <a:latin typeface="Arial" pitchFamily="34" charset="0"/>
            </a:endParaRPr>
          </a:p>
        </p:txBody>
      </p:sp>
      <p:graphicFrame>
        <p:nvGraphicFramePr>
          <p:cNvPr id="6" name="Diagram 5"/>
          <p:cNvGraphicFramePr/>
          <p:nvPr/>
        </p:nvGraphicFramePr>
        <p:xfrm>
          <a:off x="457200" y="990600"/>
          <a:ext cx="7772400" cy="4419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2" name="Rectangle 4"/>
          <p:cNvSpPr>
            <a:spLocks noGrp="1" noChangeArrowheads="1"/>
          </p:cNvSpPr>
          <p:nvPr>
            <p:ph type="title" idx="4294967295"/>
          </p:nvPr>
        </p:nvSpPr>
        <p:spPr>
          <a:xfrm>
            <a:off x="381000" y="228600"/>
            <a:ext cx="8229600" cy="914400"/>
          </a:xfrm>
        </p:spPr>
        <p:txBody>
          <a:bodyPr anchor="t"/>
          <a:lstStyle/>
          <a:p>
            <a:pPr eaLnBrk="1" hangingPunct="1"/>
            <a:r>
              <a:rPr lang="en-US" sz="4000" smtClean="0">
                <a:effectLst>
                  <a:outerShdw blurRad="38100" dist="38100" dir="2700000" algn="tl">
                    <a:srgbClr val="000000"/>
                  </a:outerShdw>
                </a:effectLst>
                <a:latin typeface="Arial Black" pitchFamily="34" charset="0"/>
              </a:rPr>
              <a:t>Elements of Dance: 9-12</a:t>
            </a:r>
            <a:endParaRPr lang="en-US" smtClean="0">
              <a:effectLst>
                <a:outerShdw blurRad="38100" dist="38100" dir="2700000" algn="tl">
                  <a:srgbClr val="000000"/>
                </a:outerShdw>
              </a:effectLst>
              <a:latin typeface="Arial Black" pitchFamily="34" charset="0"/>
            </a:endParaRPr>
          </a:p>
        </p:txBody>
      </p:sp>
      <p:sp>
        <p:nvSpPr>
          <p:cNvPr id="316419" name="Rectangle 71"/>
          <p:cNvSpPr>
            <a:spLocks noChangeArrowheads="1"/>
          </p:cNvSpPr>
          <p:nvPr/>
        </p:nvSpPr>
        <p:spPr bwMode="auto">
          <a:xfrm>
            <a:off x="0" y="4976813"/>
            <a:ext cx="184150" cy="366712"/>
          </a:xfrm>
          <a:prstGeom prst="rect">
            <a:avLst/>
          </a:prstGeom>
          <a:noFill/>
          <a:ln w="9525">
            <a:noFill/>
            <a:miter lim="800000"/>
            <a:headEnd/>
            <a:tailEnd/>
          </a:ln>
        </p:spPr>
        <p:txBody>
          <a:bodyPr wrap="none" anchor="ctr">
            <a:spAutoFit/>
          </a:bodyPr>
          <a:lstStyle/>
          <a:p>
            <a:endParaRPr lang="en-US" sz="1800" b="0">
              <a:latin typeface="Arial" pitchFamily="34" charset="0"/>
            </a:endParaRPr>
          </a:p>
        </p:txBody>
      </p:sp>
      <p:graphicFrame>
        <p:nvGraphicFramePr>
          <p:cNvPr id="6" name="Diagram 5"/>
          <p:cNvGraphicFramePr/>
          <p:nvPr/>
        </p:nvGraphicFramePr>
        <p:xfrm>
          <a:off x="457200" y="1295400"/>
          <a:ext cx="7772400" cy="4419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170" name="Rectangle 2"/>
          <p:cNvSpPr>
            <a:spLocks noGrp="1" noChangeArrowheads="1"/>
          </p:cNvSpPr>
          <p:nvPr>
            <p:ph type="title"/>
          </p:nvPr>
        </p:nvSpPr>
        <p:spPr>
          <a:noFill/>
          <a:ln/>
        </p:spPr>
        <p:txBody>
          <a:bodyPr/>
          <a:lstStyle/>
          <a:p>
            <a:r>
              <a:rPr lang="en-US" smtClean="0">
                <a:effectLst/>
              </a:rPr>
              <a:t>New Essential Standards</a:t>
            </a:r>
            <a:br>
              <a:rPr lang="en-US" smtClean="0">
                <a:effectLst/>
              </a:rPr>
            </a:br>
            <a:r>
              <a:rPr lang="en-US" sz="2400" smtClean="0">
                <a:effectLst/>
              </a:rPr>
              <a:t>Strands</a:t>
            </a:r>
            <a:endParaRPr lang="en-US" smtClean="0">
              <a:effectLst/>
            </a:endParaRPr>
          </a:p>
        </p:txBody>
      </p:sp>
      <p:graphicFrame>
        <p:nvGraphicFramePr>
          <p:cNvPr id="263201" name="Group 33"/>
          <p:cNvGraphicFramePr>
            <a:graphicFrameLocks noGrp="1"/>
          </p:cNvGraphicFramePr>
          <p:nvPr>
            <p:ph type="tbl" idx="1"/>
          </p:nvPr>
        </p:nvGraphicFramePr>
        <p:xfrm>
          <a:off x="685800" y="1981200"/>
          <a:ext cx="7772400" cy="4477512"/>
        </p:xfrm>
        <a:graphic>
          <a:graphicData uri="http://schemas.openxmlformats.org/drawingml/2006/table">
            <a:tbl>
              <a:tblPr/>
              <a:tblGrid>
                <a:gridCol w="1943100"/>
                <a:gridCol w="1943100"/>
                <a:gridCol w="1943100"/>
                <a:gridCol w="1943100"/>
              </a:tblGrid>
              <a:tr h="106680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tx1"/>
                          </a:solidFill>
                          <a:effectLst/>
                          <a:latin typeface="Helvetica Neue" pitchFamily="-107" charset="0"/>
                          <a:ea typeface="MS PGothic" pitchFamily="34" charset="-128"/>
                        </a:rPr>
                        <a:t>Dance</a:t>
                      </a:r>
                    </a:p>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800" b="1" i="0" u="none" strike="noStrike" cap="none" normalizeH="0" baseline="0" smtClean="0">
                        <a:ln>
                          <a:noFill/>
                        </a:ln>
                        <a:solidFill>
                          <a:schemeClr val="tx1"/>
                        </a:solidFill>
                        <a:effectLst/>
                        <a:latin typeface="Helvetica Neue" pitchFamily="-107" charset="0"/>
                        <a:ea typeface="MS PGothic" pitchFamily="34" charset="-128"/>
                      </a:endParaRP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tx1"/>
                          </a:solidFill>
                          <a:effectLst/>
                          <a:latin typeface="Helvetica Neue" pitchFamily="-107" charset="0"/>
                          <a:ea typeface="MS PGothic" pitchFamily="34" charset="-128"/>
                        </a:rPr>
                        <a:t>Creation / </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tx1"/>
                          </a:solidFill>
                          <a:effectLst/>
                          <a:latin typeface="Helvetica Neue" pitchFamily="-107" charset="0"/>
                          <a:ea typeface="MS PGothic" pitchFamily="34" charset="-128"/>
                        </a:rPr>
                        <a:t>Performance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tx1"/>
                          </a:solidFill>
                          <a:effectLst/>
                          <a:latin typeface="Helvetica Neue" pitchFamily="-107" charset="0"/>
                          <a:ea typeface="MS PGothic" pitchFamily="34" charset="-128"/>
                        </a:rPr>
                        <a:t>Music </a:t>
                      </a:r>
                    </a:p>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800" b="1" i="0" u="none" strike="noStrike" cap="none" normalizeH="0" baseline="0" smtClean="0">
                        <a:ln>
                          <a:noFill/>
                        </a:ln>
                        <a:solidFill>
                          <a:schemeClr val="tx1"/>
                        </a:solidFill>
                        <a:effectLst/>
                        <a:latin typeface="Helvetica Neue" pitchFamily="-107" charset="0"/>
                        <a:ea typeface="MS PGothic" pitchFamily="34" charset="-128"/>
                      </a:endParaRP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tx1"/>
                          </a:solidFill>
                          <a:effectLst/>
                          <a:latin typeface="Helvetica Neue" pitchFamily="-107" charset="0"/>
                          <a:ea typeface="MS PGothic" pitchFamily="34" charset="-128"/>
                        </a:rPr>
                        <a:t>Literacy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tx1"/>
                          </a:solidFill>
                          <a:effectLst/>
                          <a:latin typeface="Helvetica Neue" pitchFamily="-107" charset="0"/>
                          <a:ea typeface="MS PGothic" pitchFamily="34" charset="-128"/>
                        </a:rPr>
                        <a:t>Theatre Arts </a:t>
                      </a:r>
                    </a:p>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800" b="1" i="0" u="none" strike="noStrike" cap="none" normalizeH="0" baseline="0" smtClean="0">
                        <a:ln>
                          <a:noFill/>
                        </a:ln>
                        <a:solidFill>
                          <a:schemeClr val="tx1"/>
                        </a:solidFill>
                        <a:effectLst/>
                        <a:latin typeface="Helvetica Neue" pitchFamily="-107" charset="0"/>
                        <a:ea typeface="MS PGothic" pitchFamily="34" charset="-128"/>
                      </a:endParaRP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tx1"/>
                          </a:solidFill>
                          <a:effectLst/>
                          <a:latin typeface="Helvetica Neue" pitchFamily="-107" charset="0"/>
                          <a:ea typeface="MS PGothic" pitchFamily="34" charset="-128"/>
                        </a:rPr>
                        <a:t>Communication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tx1"/>
                          </a:solidFill>
                          <a:effectLst/>
                          <a:latin typeface="Helvetica Neue" pitchFamily="-107" charset="0"/>
                          <a:ea typeface="MS PGothic" pitchFamily="34" charset="-128"/>
                        </a:rPr>
                        <a:t>Visual </a:t>
                      </a:r>
                    </a:p>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800" b="1" i="0" u="none" strike="noStrike" cap="none" normalizeH="0" baseline="0" smtClean="0">
                        <a:ln>
                          <a:noFill/>
                        </a:ln>
                        <a:solidFill>
                          <a:schemeClr val="tx1"/>
                        </a:solidFill>
                        <a:effectLst/>
                        <a:latin typeface="Helvetica Neue" pitchFamily="-107" charset="0"/>
                        <a:ea typeface="MS PGothic" pitchFamily="34" charset="-128"/>
                      </a:endParaRP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tx1"/>
                          </a:solidFill>
                          <a:effectLst/>
                          <a:latin typeface="Helvetica Neue" pitchFamily="-107" charset="0"/>
                          <a:ea typeface="MS PGothic" pitchFamily="34" charset="-128"/>
                        </a:rPr>
                        <a:t>Literacy</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9060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800" b="1" i="0" u="none" strike="noStrike" cap="none" normalizeH="0" baseline="0" smtClean="0">
                        <a:ln>
                          <a:noFill/>
                        </a:ln>
                        <a:solidFill>
                          <a:schemeClr val="tx1"/>
                        </a:solidFill>
                        <a:effectLst/>
                        <a:latin typeface="Helvetica Neue" pitchFamily="-107" charset="0"/>
                        <a:ea typeface="MS PGothic" pitchFamily="34" charset="-128"/>
                      </a:endParaRP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tx1"/>
                          </a:solidFill>
                          <a:effectLst/>
                          <a:latin typeface="Helvetica Neue" pitchFamily="-107" charset="0"/>
                          <a:ea typeface="MS PGothic" pitchFamily="34" charset="-128"/>
                        </a:rPr>
                        <a:t>Movement Skills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800" b="1" i="0" u="none" strike="noStrike" cap="none" normalizeH="0" baseline="0" smtClean="0">
                        <a:ln>
                          <a:noFill/>
                        </a:ln>
                        <a:solidFill>
                          <a:schemeClr val="tx1"/>
                        </a:solidFill>
                        <a:effectLst/>
                        <a:latin typeface="Helvetica Neue" pitchFamily="-107" charset="0"/>
                        <a:ea typeface="MS PGothic" pitchFamily="34" charset="-128"/>
                      </a:endParaRPr>
                    </a:p>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800" b="1" i="0" u="none" strike="noStrike" cap="none" normalizeH="0" baseline="0" smtClean="0">
                        <a:ln>
                          <a:noFill/>
                        </a:ln>
                        <a:solidFill>
                          <a:schemeClr val="tx1"/>
                        </a:solidFill>
                        <a:effectLst/>
                        <a:latin typeface="Helvetica Neue" pitchFamily="-107" charset="0"/>
                        <a:ea typeface="MS PGothic" pitchFamily="34"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800" b="1" i="0" u="none" strike="noStrike" cap="none" normalizeH="0" baseline="0" smtClean="0">
                        <a:ln>
                          <a:noFill/>
                        </a:ln>
                        <a:solidFill>
                          <a:schemeClr val="tx1"/>
                        </a:solidFill>
                        <a:effectLst/>
                        <a:latin typeface="Helvetica Neue" pitchFamily="-107" charset="0"/>
                        <a:ea typeface="MS PGothic" pitchFamily="34" charset="-128"/>
                      </a:endParaRP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tx1"/>
                          </a:solidFill>
                          <a:effectLst/>
                          <a:latin typeface="Helvetica Neue" pitchFamily="-107" charset="0"/>
                          <a:ea typeface="MS PGothic" pitchFamily="34" charset="-128"/>
                        </a:rPr>
                        <a:t>Analysis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800" b="1" i="0" u="none" strike="noStrike" cap="none" normalizeH="0" baseline="0" smtClean="0">
                        <a:ln>
                          <a:noFill/>
                        </a:ln>
                        <a:solidFill>
                          <a:schemeClr val="tx1"/>
                        </a:solidFill>
                        <a:effectLst/>
                        <a:latin typeface="Helvetica Neue" pitchFamily="-107" charset="0"/>
                        <a:ea typeface="MS PGothic" pitchFamily="34" charset="-128"/>
                      </a:endParaRPr>
                    </a:p>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800" b="1" i="0" u="none" strike="noStrike" cap="none" normalizeH="0" baseline="0" smtClean="0">
                        <a:ln>
                          <a:noFill/>
                        </a:ln>
                        <a:solidFill>
                          <a:schemeClr val="tx1"/>
                        </a:solidFill>
                        <a:effectLst/>
                        <a:latin typeface="Helvetica Neue" pitchFamily="-107" charset="0"/>
                        <a:ea typeface="MS PGothic" pitchFamily="34"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6680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800" b="1" i="0" u="none" strike="noStrike" cap="none" normalizeH="0" baseline="0" smtClean="0">
                        <a:ln>
                          <a:noFill/>
                        </a:ln>
                        <a:solidFill>
                          <a:schemeClr val="tx1"/>
                        </a:solidFill>
                        <a:effectLst/>
                        <a:latin typeface="Helvetica Neue" pitchFamily="-107" charset="0"/>
                        <a:ea typeface="MS PGothic" pitchFamily="34" charset="-128"/>
                      </a:endParaRP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tx1"/>
                          </a:solidFill>
                          <a:effectLst/>
                          <a:latin typeface="Helvetica Neue" pitchFamily="-107" charset="0"/>
                          <a:ea typeface="MS PGothic" pitchFamily="34" charset="-128"/>
                        </a:rPr>
                        <a:t>Responding</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800" b="1" i="0" u="none" strike="noStrike" cap="none" normalizeH="0" baseline="0" smtClean="0">
                        <a:ln>
                          <a:noFill/>
                        </a:ln>
                        <a:solidFill>
                          <a:schemeClr val="tx1"/>
                        </a:solidFill>
                        <a:effectLst/>
                        <a:latin typeface="Helvetica Neue" pitchFamily="-107" charset="0"/>
                        <a:ea typeface="MS PGothic" pitchFamily="34" charset="-128"/>
                      </a:endParaRP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tx1"/>
                          </a:solidFill>
                          <a:effectLst/>
                          <a:latin typeface="Helvetica Neue" pitchFamily="-107" charset="0"/>
                          <a:ea typeface="MS PGothic" pitchFamily="34" charset="-128"/>
                        </a:rPr>
                        <a:t>Musical </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tx1"/>
                          </a:solidFill>
                          <a:effectLst/>
                          <a:latin typeface="Helvetica Neue" pitchFamily="-107" charset="0"/>
                          <a:ea typeface="MS PGothic" pitchFamily="34" charset="-128"/>
                        </a:rPr>
                        <a:t>Response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800" b="1" i="0" u="none" strike="noStrike" cap="none" normalizeH="0" baseline="0" smtClean="0">
                        <a:ln>
                          <a:noFill/>
                        </a:ln>
                        <a:solidFill>
                          <a:schemeClr val="tx1"/>
                        </a:solidFill>
                        <a:effectLst/>
                        <a:latin typeface="Helvetica Neue" pitchFamily="-107" charset="0"/>
                        <a:ea typeface="MS PGothic" pitchFamily="34" charset="-128"/>
                      </a:endParaRP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tx1"/>
                          </a:solidFill>
                          <a:effectLst/>
                          <a:latin typeface="Helvetica Neue" pitchFamily="-107" charset="0"/>
                          <a:ea typeface="MS PGothic" pitchFamily="34" charset="-128"/>
                        </a:rPr>
                        <a:t>Aesthetics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800" b="1" i="0" u="none" strike="noStrike" cap="none" normalizeH="0" baseline="0" smtClean="0">
                        <a:ln>
                          <a:noFill/>
                        </a:ln>
                        <a:solidFill>
                          <a:schemeClr val="tx1"/>
                        </a:solidFill>
                        <a:effectLst/>
                        <a:latin typeface="Helvetica Neue" pitchFamily="-107" charset="0"/>
                        <a:ea typeface="MS PGothic" pitchFamily="34" charset="-128"/>
                      </a:endParaRP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tx1"/>
                          </a:solidFill>
                          <a:effectLst/>
                          <a:latin typeface="Helvetica Neue" pitchFamily="-107" charset="0"/>
                          <a:ea typeface="MS PGothic" pitchFamily="34" charset="-128"/>
                        </a:rPr>
                        <a:t>Critical </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tx1"/>
                          </a:solidFill>
                          <a:effectLst/>
                          <a:latin typeface="Helvetica Neue" pitchFamily="-107" charset="0"/>
                          <a:ea typeface="MS PGothic" pitchFamily="34" charset="-128"/>
                        </a:rPr>
                        <a:t>Response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6680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800" b="1" i="0" u="none" strike="noStrike" cap="none" normalizeH="0" baseline="0" smtClean="0">
                        <a:ln>
                          <a:noFill/>
                        </a:ln>
                        <a:solidFill>
                          <a:schemeClr val="tx1"/>
                        </a:solidFill>
                        <a:effectLst/>
                        <a:latin typeface="Helvetica Neue" pitchFamily="-107" charset="0"/>
                        <a:ea typeface="MS PGothic" pitchFamily="34" charset="-128"/>
                      </a:endParaRP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tx1"/>
                          </a:solidFill>
                          <a:effectLst/>
                          <a:latin typeface="Helvetica Neue" pitchFamily="-107" charset="0"/>
                          <a:ea typeface="MS PGothic" pitchFamily="34" charset="-128"/>
                        </a:rPr>
                        <a:t>Connecting</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800" b="1" i="0" u="none" strike="noStrike" cap="none" normalizeH="0" baseline="0" smtClean="0">
                        <a:ln>
                          <a:noFill/>
                        </a:ln>
                        <a:solidFill>
                          <a:schemeClr val="tx1"/>
                        </a:solidFill>
                        <a:effectLst/>
                        <a:latin typeface="Helvetica Neue" pitchFamily="-107" charset="0"/>
                        <a:ea typeface="MS PGothic" pitchFamily="34" charset="-128"/>
                      </a:endParaRP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tx1"/>
                          </a:solidFill>
                          <a:effectLst/>
                          <a:latin typeface="Helvetica Neue" pitchFamily="-107" charset="0"/>
                          <a:ea typeface="MS PGothic" pitchFamily="34" charset="-128"/>
                        </a:rPr>
                        <a:t>Contextual Relevancy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800" b="1" i="0" u="none" strike="noStrike" cap="none" normalizeH="0" baseline="0" smtClean="0">
                        <a:ln>
                          <a:noFill/>
                        </a:ln>
                        <a:solidFill>
                          <a:schemeClr val="tx1"/>
                        </a:solidFill>
                        <a:effectLst/>
                        <a:latin typeface="Helvetica Neue" pitchFamily="-107" charset="0"/>
                        <a:ea typeface="MS PGothic" pitchFamily="34" charset="-128"/>
                      </a:endParaRP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tx1"/>
                          </a:solidFill>
                          <a:effectLst/>
                          <a:latin typeface="Helvetica Neue" pitchFamily="-107" charset="0"/>
                          <a:ea typeface="MS PGothic" pitchFamily="34" charset="-128"/>
                        </a:rPr>
                        <a:t>Culture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800" b="1" i="0" u="none" strike="noStrike" cap="none" normalizeH="0" baseline="0" smtClean="0">
                        <a:ln>
                          <a:noFill/>
                        </a:ln>
                        <a:solidFill>
                          <a:schemeClr val="tx1"/>
                        </a:solidFill>
                        <a:effectLst/>
                        <a:latin typeface="Helvetica Neue" pitchFamily="-107" charset="0"/>
                        <a:ea typeface="MS PGothic" pitchFamily="34" charset="-128"/>
                      </a:endParaRP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tx1"/>
                          </a:solidFill>
                          <a:effectLst/>
                          <a:latin typeface="Helvetica Neue" pitchFamily="-107" charset="0"/>
                          <a:ea typeface="MS PGothic" pitchFamily="34" charset="-128"/>
                        </a:rPr>
                        <a:t>Contextual Relevancy</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18" name="Rectangle 2"/>
          <p:cNvSpPr>
            <a:spLocks noGrp="1" noChangeArrowheads="1"/>
          </p:cNvSpPr>
          <p:nvPr>
            <p:ph type="title"/>
          </p:nvPr>
        </p:nvSpPr>
        <p:spPr>
          <a:xfrm>
            <a:off x="0" y="609600"/>
            <a:ext cx="9144000" cy="1143000"/>
          </a:xfrm>
          <a:noFill/>
          <a:ln/>
        </p:spPr>
        <p:txBody>
          <a:bodyPr/>
          <a:lstStyle/>
          <a:p>
            <a:r>
              <a:rPr lang="en-US" sz="4000" smtClean="0">
                <a:effectLst/>
              </a:rPr>
              <a:t>Unpacking Essential Standards</a:t>
            </a:r>
          </a:p>
        </p:txBody>
      </p:sp>
      <p:sp>
        <p:nvSpPr>
          <p:cNvPr id="265240" name="Rectangle 24"/>
          <p:cNvSpPr>
            <a:spLocks noChangeArrowheads="1"/>
          </p:cNvSpPr>
          <p:nvPr/>
        </p:nvSpPr>
        <p:spPr bwMode="auto">
          <a:xfrm>
            <a:off x="762000" y="2057400"/>
            <a:ext cx="5456238" cy="457200"/>
          </a:xfrm>
          <a:prstGeom prst="rect">
            <a:avLst/>
          </a:prstGeom>
          <a:noFill/>
          <a:ln w="9525">
            <a:noFill/>
            <a:miter lim="800000"/>
            <a:headEnd/>
            <a:tailEnd/>
          </a:ln>
          <a:effectLst/>
        </p:spPr>
        <p:txBody>
          <a:bodyPr wrap="none">
            <a:spAutoFit/>
          </a:bodyPr>
          <a:lstStyle/>
          <a:p>
            <a:r>
              <a:rPr lang="en-US"/>
              <a:t>Gather with your content colleagues</a:t>
            </a:r>
          </a:p>
        </p:txBody>
      </p:sp>
      <p:sp>
        <p:nvSpPr>
          <p:cNvPr id="265241" name="Rectangle 25"/>
          <p:cNvSpPr>
            <a:spLocks noChangeArrowheads="1"/>
          </p:cNvSpPr>
          <p:nvPr/>
        </p:nvSpPr>
        <p:spPr bwMode="auto">
          <a:xfrm>
            <a:off x="1481138" y="3429000"/>
            <a:ext cx="6181725" cy="822325"/>
          </a:xfrm>
          <a:prstGeom prst="rect">
            <a:avLst/>
          </a:prstGeom>
          <a:noFill/>
          <a:ln w="9525">
            <a:noFill/>
            <a:miter lim="800000"/>
            <a:headEnd/>
            <a:tailEnd/>
          </a:ln>
          <a:effectLst/>
        </p:spPr>
        <p:txBody>
          <a:bodyPr wrap="none">
            <a:spAutoFit/>
          </a:bodyPr>
          <a:lstStyle/>
          <a:p>
            <a:r>
              <a:rPr lang="en-US"/>
              <a:t>Review the Essential Standards between </a:t>
            </a:r>
          </a:p>
          <a:p>
            <a:r>
              <a:rPr lang="en-US"/>
              <a:t>Grades 5 &amp;6</a:t>
            </a:r>
          </a:p>
        </p:txBody>
      </p:sp>
      <p:sp>
        <p:nvSpPr>
          <p:cNvPr id="265242" name="Rectangle 26"/>
          <p:cNvSpPr>
            <a:spLocks noChangeArrowheads="1"/>
          </p:cNvSpPr>
          <p:nvPr/>
        </p:nvSpPr>
        <p:spPr bwMode="auto">
          <a:xfrm>
            <a:off x="2286000" y="5105400"/>
            <a:ext cx="5984875" cy="457200"/>
          </a:xfrm>
          <a:prstGeom prst="rect">
            <a:avLst/>
          </a:prstGeom>
          <a:noFill/>
          <a:ln w="9525">
            <a:noFill/>
            <a:miter lim="800000"/>
            <a:headEnd/>
            <a:tailEnd/>
          </a:ln>
          <a:effectLst/>
        </p:spPr>
        <p:txBody>
          <a:bodyPr wrap="none">
            <a:spAutoFit/>
          </a:bodyPr>
          <a:lstStyle/>
          <a:p>
            <a:r>
              <a:rPr lang="en-US"/>
              <a:t>Identify challenges, concerns, priorities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4914" name="Rectangle 2"/>
          <p:cNvSpPr>
            <a:spLocks noGrp="1" noChangeArrowheads="1"/>
          </p:cNvSpPr>
          <p:nvPr>
            <p:ph type="title"/>
          </p:nvPr>
        </p:nvSpPr>
        <p:spPr>
          <a:xfrm>
            <a:off x="2514600" y="609600"/>
            <a:ext cx="6172200" cy="1143000"/>
          </a:xfrm>
          <a:noFill/>
          <a:ln/>
        </p:spPr>
        <p:txBody>
          <a:bodyPr/>
          <a:lstStyle/>
          <a:p>
            <a:r>
              <a:rPr lang="en-US" smtClean="0">
                <a:effectLst/>
              </a:rPr>
              <a:t>Reflection</a:t>
            </a:r>
          </a:p>
        </p:txBody>
      </p:sp>
      <p:pic>
        <p:nvPicPr>
          <p:cNvPr id="294915" name="Picture 3" descr="Stickmen052"/>
          <p:cNvPicPr>
            <a:picLocks noChangeAspect="1" noChangeArrowheads="1"/>
          </p:cNvPicPr>
          <p:nvPr>
            <p:ph idx="1"/>
          </p:nvPr>
        </p:nvPicPr>
        <p:blipFill>
          <a:blip r:embed="rId3"/>
          <a:srcRect/>
          <a:stretch>
            <a:fillRect/>
          </a:stretch>
        </p:blipFill>
        <p:spPr>
          <a:xfrm>
            <a:off x="5105400" y="1905000"/>
            <a:ext cx="1847850" cy="4114800"/>
          </a:xfrm>
          <a:noFill/>
          <a:ln/>
          <a:effectLst>
            <a:outerShdw dist="107763" dir="18900000" algn="ctr" rotWithShape="0">
              <a:srgbClr val="808080"/>
            </a:outerShdw>
          </a:effectLst>
        </p:spPr>
      </p:pic>
      <p:pic>
        <p:nvPicPr>
          <p:cNvPr id="294916" name="Picture 4" descr="MC900078751.gif                                                00B200DAStarGate                       C165B620:"/>
          <p:cNvPicPr>
            <a:picLocks noChangeAspect="1" noChangeArrowheads="1"/>
          </p:cNvPicPr>
          <p:nvPr/>
        </p:nvPicPr>
        <p:blipFill>
          <a:blip r:embed="rId4"/>
          <a:srcRect/>
          <a:stretch>
            <a:fillRect/>
          </a:stretch>
        </p:blipFill>
        <p:spPr bwMode="auto">
          <a:xfrm>
            <a:off x="930275" y="1181100"/>
            <a:ext cx="3546475" cy="5524500"/>
          </a:xfrm>
          <a:prstGeom prst="rect">
            <a:avLst/>
          </a:prstGeom>
          <a:noFill/>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314" name="Rectangle 2"/>
          <p:cNvSpPr>
            <a:spLocks noGrp="1" noChangeArrowheads="1"/>
          </p:cNvSpPr>
          <p:nvPr>
            <p:ph type="title"/>
          </p:nvPr>
        </p:nvSpPr>
        <p:spPr>
          <a:noFill/>
          <a:ln/>
        </p:spPr>
        <p:txBody>
          <a:bodyPr/>
          <a:lstStyle/>
          <a:p>
            <a:r>
              <a:rPr lang="en-US" smtClean="0">
                <a:effectLst/>
              </a:rPr>
              <a:t>The Arts prepare students for success in the 21st century</a:t>
            </a:r>
          </a:p>
        </p:txBody>
      </p:sp>
      <p:sp>
        <p:nvSpPr>
          <p:cNvPr id="269315" name="Rectangle 3"/>
          <p:cNvSpPr>
            <a:spLocks noGrp="1" noChangeArrowheads="1"/>
          </p:cNvSpPr>
          <p:nvPr>
            <p:ph type="body" idx="1"/>
          </p:nvPr>
        </p:nvSpPr>
        <p:spPr>
          <a:noFill/>
          <a:ln/>
        </p:spPr>
        <p:txBody>
          <a:bodyPr/>
          <a:lstStyle/>
          <a:p>
            <a:pPr marL="0" indent="0">
              <a:lnSpc>
                <a:spcPct val="90000"/>
              </a:lnSpc>
              <a:buFontTx/>
              <a:buNone/>
            </a:pPr>
            <a:r>
              <a:rPr lang="en-US" sz="2800" smtClean="0">
                <a:effectLst/>
              </a:rPr>
              <a:t>The workforce says they need employees with the following abilities and experiences:</a:t>
            </a:r>
            <a:endParaRPr lang="en-US" smtClean="0">
              <a:effectLst/>
            </a:endParaRPr>
          </a:p>
          <a:p>
            <a:pPr marL="0" indent="0">
              <a:lnSpc>
                <a:spcPct val="90000"/>
              </a:lnSpc>
            </a:pPr>
            <a:r>
              <a:rPr lang="en-US" sz="2800" smtClean="0">
                <a:effectLst/>
              </a:rPr>
              <a:t>Collaborative groups</a:t>
            </a:r>
          </a:p>
          <a:p>
            <a:pPr lvl="1">
              <a:lnSpc>
                <a:spcPct val="90000"/>
              </a:lnSpc>
            </a:pPr>
            <a:r>
              <a:rPr lang="en-US" sz="2400" smtClean="0">
                <a:effectLst/>
              </a:rPr>
              <a:t>Band, Dance, Theatre, Choral Ensembles</a:t>
            </a:r>
          </a:p>
          <a:p>
            <a:pPr lvl="1">
              <a:lnSpc>
                <a:spcPct val="90000"/>
              </a:lnSpc>
            </a:pPr>
            <a:r>
              <a:rPr lang="en-US" sz="2400" smtClean="0">
                <a:effectLst/>
              </a:rPr>
              <a:t>Visual Art Murals</a:t>
            </a:r>
          </a:p>
          <a:p>
            <a:pPr marL="0" indent="0">
              <a:lnSpc>
                <a:spcPct val="90000"/>
              </a:lnSpc>
            </a:pPr>
            <a:r>
              <a:rPr lang="en-US" sz="2800" smtClean="0">
                <a:effectLst/>
              </a:rPr>
              <a:t>Willingness to take a risk – students create work and submit it for public critique</a:t>
            </a:r>
          </a:p>
          <a:p>
            <a:pPr lvl="1">
              <a:lnSpc>
                <a:spcPct val="90000"/>
              </a:lnSpc>
            </a:pPr>
            <a:r>
              <a:rPr lang="en-US" sz="2400" smtClean="0">
                <a:effectLst/>
              </a:rPr>
              <a:t>Playwriting</a:t>
            </a:r>
          </a:p>
          <a:p>
            <a:pPr lvl="1">
              <a:lnSpc>
                <a:spcPct val="90000"/>
              </a:lnSpc>
            </a:pPr>
            <a:r>
              <a:rPr lang="en-US" sz="2400" smtClean="0">
                <a:effectLst/>
              </a:rPr>
              <a:t>Music composition</a:t>
            </a:r>
          </a:p>
          <a:p>
            <a:pPr lvl="1">
              <a:lnSpc>
                <a:spcPct val="90000"/>
              </a:lnSpc>
            </a:pPr>
            <a:r>
              <a:rPr lang="en-US" sz="2400" smtClean="0">
                <a:effectLst/>
              </a:rPr>
              <a:t>Choreography</a:t>
            </a:r>
          </a:p>
          <a:p>
            <a:pPr lvl="1">
              <a:lnSpc>
                <a:spcPct val="90000"/>
              </a:lnSpc>
            </a:pPr>
            <a:r>
              <a:rPr lang="en-US" sz="2400" smtClean="0">
                <a:effectLst/>
              </a:rPr>
              <a:t>Visual Design</a:t>
            </a:r>
            <a:endParaRPr lang="en-US" smtClean="0">
              <a:effectLst/>
            </a:endParaRPr>
          </a:p>
          <a:p>
            <a:pPr lvl="2">
              <a:lnSpc>
                <a:spcPct val="90000"/>
              </a:lnSpc>
            </a:pPr>
            <a:endParaRPr lang="en-US" smtClean="0">
              <a:effectLst/>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362" name="Rectangle 2"/>
          <p:cNvSpPr>
            <a:spLocks noGrp="1" noChangeArrowheads="1"/>
          </p:cNvSpPr>
          <p:nvPr>
            <p:ph type="title"/>
          </p:nvPr>
        </p:nvSpPr>
        <p:spPr>
          <a:noFill/>
          <a:ln/>
        </p:spPr>
        <p:txBody>
          <a:bodyPr/>
          <a:lstStyle/>
          <a:p>
            <a:r>
              <a:rPr lang="en-US" sz="3200" smtClean="0">
                <a:effectLst/>
              </a:rPr>
              <a:t>Workforce says they need employees with the following skills:</a:t>
            </a:r>
            <a:endParaRPr lang="en-US" smtClean="0">
              <a:effectLst/>
            </a:endParaRPr>
          </a:p>
        </p:txBody>
      </p:sp>
      <p:sp>
        <p:nvSpPr>
          <p:cNvPr id="271365" name="Text Box 5"/>
          <p:cNvSpPr txBox="1">
            <a:spLocks noChangeArrowheads="1"/>
          </p:cNvSpPr>
          <p:nvPr/>
        </p:nvSpPr>
        <p:spPr bwMode="auto">
          <a:xfrm>
            <a:off x="609600" y="1828800"/>
            <a:ext cx="8229600" cy="5456238"/>
          </a:xfrm>
          <a:prstGeom prst="rect">
            <a:avLst/>
          </a:prstGeom>
          <a:noFill/>
          <a:ln w="9525">
            <a:noFill/>
            <a:miter lim="800000"/>
            <a:headEnd/>
            <a:tailEnd/>
          </a:ln>
          <a:effectLst/>
        </p:spPr>
        <p:txBody>
          <a:bodyPr>
            <a:spAutoFit/>
          </a:bodyPr>
          <a:lstStyle/>
          <a:p>
            <a:pPr>
              <a:spcAft>
                <a:spcPct val="50000"/>
              </a:spcAft>
              <a:buFontTx/>
              <a:buChar char="•"/>
            </a:pPr>
            <a:r>
              <a:rPr lang="en-US" sz="2200" b="0"/>
              <a:t>Creative Problem Solving (through improvisation students find a variety of solutions for different situations and analyze them for efficacy</a:t>
            </a:r>
          </a:p>
          <a:p>
            <a:pPr>
              <a:spcAft>
                <a:spcPct val="50000"/>
              </a:spcAft>
              <a:buFontTx/>
              <a:buChar char="•"/>
            </a:pPr>
            <a:r>
              <a:rPr lang="en-US" sz="2200" b="0"/>
              <a:t>Interpersonal skills – students in the arts learn to respect and celebrate diversity of thought, background, skill – because of their opportunities to collaborate and present – they learn how to work comfortably with a wide variety of people</a:t>
            </a:r>
          </a:p>
          <a:p>
            <a:pPr>
              <a:spcAft>
                <a:spcPct val="50000"/>
              </a:spcAft>
              <a:buFontTx/>
              <a:buChar char="•"/>
            </a:pPr>
            <a:r>
              <a:rPr lang="en-US" sz="2200" b="0"/>
              <a:t>Ability to relay compelling/persuasive arguments</a:t>
            </a:r>
          </a:p>
          <a:p>
            <a:pPr>
              <a:spcAft>
                <a:spcPct val="50000"/>
              </a:spcAft>
              <a:buFontTx/>
              <a:buChar char="•"/>
            </a:pPr>
            <a:r>
              <a:rPr lang="en-US" sz="2200" b="0"/>
              <a:t>Presentation skills - performing and communicating their work develops:</a:t>
            </a:r>
          </a:p>
          <a:p>
            <a:pPr>
              <a:spcAft>
                <a:spcPct val="50000"/>
              </a:spcAft>
              <a:buFontTx/>
              <a:buChar char="•"/>
            </a:pPr>
            <a:r>
              <a:rPr lang="en-US" sz="2200" b="0"/>
              <a:t>Stage presence, diction and projection, confidence, clear - compelling explanations</a:t>
            </a:r>
          </a:p>
          <a:p>
            <a:pPr>
              <a:spcAft>
                <a:spcPct val="50000"/>
              </a:spcAft>
              <a:buFontTx/>
              <a:buChar char="•"/>
            </a:pPr>
            <a:endParaRPr lang="en-US" sz="2200" b="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866" name="Rectangle 2"/>
          <p:cNvSpPr>
            <a:spLocks noGrp="1" noChangeArrowheads="1"/>
          </p:cNvSpPr>
          <p:nvPr>
            <p:ph type="title"/>
          </p:nvPr>
        </p:nvSpPr>
        <p:spPr>
          <a:xfrm>
            <a:off x="0" y="609600"/>
            <a:ext cx="9144000" cy="1143000"/>
          </a:xfrm>
          <a:noFill/>
          <a:ln/>
        </p:spPr>
        <p:txBody>
          <a:bodyPr/>
          <a:lstStyle/>
          <a:p>
            <a:r>
              <a:rPr lang="en-US" smtClean="0">
                <a:effectLst/>
              </a:rPr>
              <a:t>Teacher Evaluation Instrument</a:t>
            </a:r>
          </a:p>
        </p:txBody>
      </p:sp>
      <p:sp>
        <p:nvSpPr>
          <p:cNvPr id="292867" name="Rectangle 3"/>
          <p:cNvSpPr>
            <a:spLocks noGrp="1" noChangeArrowheads="1"/>
          </p:cNvSpPr>
          <p:nvPr>
            <p:ph type="body" idx="1"/>
          </p:nvPr>
        </p:nvSpPr>
        <p:spPr>
          <a:xfrm>
            <a:off x="457200" y="1981200"/>
            <a:ext cx="8534400" cy="4114800"/>
          </a:xfrm>
          <a:noFill/>
          <a:ln/>
        </p:spPr>
        <p:txBody>
          <a:bodyPr/>
          <a:lstStyle/>
          <a:p>
            <a:pPr>
              <a:lnSpc>
                <a:spcPct val="175000"/>
              </a:lnSpc>
            </a:pPr>
            <a:r>
              <a:rPr lang="en-US" sz="2600" smtClean="0">
                <a:effectLst/>
              </a:rPr>
              <a:t>Std. I - Demonstrate leadership</a:t>
            </a:r>
          </a:p>
          <a:p>
            <a:pPr>
              <a:lnSpc>
                <a:spcPct val="175000"/>
              </a:lnSpc>
            </a:pPr>
            <a:r>
              <a:rPr lang="en-US" sz="2600" smtClean="0">
                <a:effectLst/>
              </a:rPr>
              <a:t>Std. II - Establish a respectful environment</a:t>
            </a:r>
          </a:p>
          <a:p>
            <a:pPr>
              <a:lnSpc>
                <a:spcPct val="175000"/>
              </a:lnSpc>
            </a:pPr>
            <a:r>
              <a:rPr lang="en-US" sz="2600" smtClean="0">
                <a:effectLst/>
              </a:rPr>
              <a:t>Std. III - Know the content they teach</a:t>
            </a:r>
          </a:p>
          <a:p>
            <a:pPr>
              <a:lnSpc>
                <a:spcPct val="175000"/>
              </a:lnSpc>
            </a:pPr>
            <a:r>
              <a:rPr lang="en-US" sz="2600" smtClean="0">
                <a:effectLst/>
              </a:rPr>
              <a:t>Std. IV - Facilitate learning for students</a:t>
            </a:r>
          </a:p>
          <a:p>
            <a:pPr>
              <a:lnSpc>
                <a:spcPct val="175000"/>
              </a:lnSpc>
            </a:pPr>
            <a:r>
              <a:rPr lang="en-US" sz="2600" smtClean="0">
                <a:effectLst/>
              </a:rPr>
              <a:t>Std. V - Reflect on their practice</a:t>
            </a:r>
          </a:p>
          <a:p>
            <a:pPr>
              <a:lnSpc>
                <a:spcPct val="175000"/>
              </a:lnSpc>
            </a:pPr>
            <a:endParaRPr lang="en-US" sz="2600" smtClean="0">
              <a:effectLst/>
            </a:endParaRPr>
          </a:p>
        </p:txBody>
      </p:sp>
      <p:sp>
        <p:nvSpPr>
          <p:cNvPr id="5" name="Rounded Rectangle 4"/>
          <p:cNvSpPr>
            <a:spLocks noChangeArrowheads="1"/>
          </p:cNvSpPr>
          <p:nvPr/>
        </p:nvSpPr>
        <p:spPr bwMode="auto">
          <a:xfrm>
            <a:off x="381000" y="4419600"/>
            <a:ext cx="7010400" cy="762000"/>
          </a:xfrm>
          <a:prstGeom prst="roundRect">
            <a:avLst>
              <a:gd name="adj" fmla="val 16667"/>
            </a:avLst>
          </a:prstGeom>
          <a:noFill/>
          <a:ln w="88900">
            <a:solidFill>
              <a:srgbClr val="7F1353"/>
            </a:solidFill>
            <a:round/>
            <a:headEnd/>
            <a:tailEnd/>
          </a:ln>
          <a:effectLst>
            <a:outerShdw dist="38100" dir="2700000" algn="tl" rotWithShape="0">
              <a:srgbClr val="808080">
                <a:alpha val="39998"/>
              </a:srgbClr>
            </a:outerShdw>
          </a:effectLst>
        </p:spPr>
        <p:txBody>
          <a:bodyPr/>
          <a:lstStyle/>
          <a:p>
            <a:pPr>
              <a:defRPr/>
            </a:pPr>
            <a:endParaRPr lang="en-US" b="0">
              <a:latin typeface="Arial" pitchFamily="-112" charset="0"/>
              <a:ea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458" name="Rectangle 2"/>
          <p:cNvSpPr>
            <a:spLocks noGrp="1" noChangeArrowheads="1"/>
          </p:cNvSpPr>
          <p:nvPr>
            <p:ph type="title"/>
          </p:nvPr>
        </p:nvSpPr>
        <p:spPr>
          <a:xfrm>
            <a:off x="0" y="609600"/>
            <a:ext cx="9144000" cy="1143000"/>
          </a:xfrm>
          <a:noFill/>
          <a:ln/>
        </p:spPr>
        <p:txBody>
          <a:bodyPr/>
          <a:lstStyle/>
          <a:p>
            <a:r>
              <a:rPr lang="en-US" sz="3200" smtClean="0">
                <a:effectLst/>
              </a:rPr>
              <a:t>Benchmarks in the Arts: </a:t>
            </a:r>
            <a:br>
              <a:rPr lang="en-US" sz="3200" smtClean="0">
                <a:effectLst/>
              </a:rPr>
            </a:br>
            <a:r>
              <a:rPr lang="en-US" sz="3200" smtClean="0">
                <a:effectLst/>
              </a:rPr>
              <a:t>By the completion of their secondary education, students should be able to:</a:t>
            </a:r>
          </a:p>
        </p:txBody>
      </p:sp>
      <p:sp>
        <p:nvSpPr>
          <p:cNvPr id="275459" name="Rectangle 3"/>
          <p:cNvSpPr>
            <a:spLocks noGrp="1" noChangeArrowheads="1"/>
          </p:cNvSpPr>
          <p:nvPr>
            <p:ph type="body" idx="1"/>
          </p:nvPr>
        </p:nvSpPr>
        <p:spPr>
          <a:noFill/>
          <a:ln/>
        </p:spPr>
        <p:txBody>
          <a:bodyPr/>
          <a:lstStyle/>
          <a:p>
            <a:pPr marL="609600" indent="-609600">
              <a:lnSpc>
                <a:spcPct val="110000"/>
              </a:lnSpc>
              <a:buFont typeface="Times" charset="0"/>
              <a:buAutoNum type="alphaUcPeriod"/>
            </a:pPr>
            <a:r>
              <a:rPr lang="en-US" sz="2800" smtClean="0">
                <a:effectLst/>
              </a:rPr>
              <a:t>Communicate at a basic level in dance, music, theatre, and visual arts)</a:t>
            </a:r>
          </a:p>
          <a:p>
            <a:pPr marL="609600" indent="-609600">
              <a:lnSpc>
                <a:spcPct val="110000"/>
              </a:lnSpc>
              <a:buFont typeface="Times" charset="0"/>
              <a:buAutoNum type="alphaUcPeriod" startAt="2"/>
            </a:pPr>
            <a:r>
              <a:rPr lang="en-US" sz="2800" smtClean="0">
                <a:effectLst/>
              </a:rPr>
              <a:t>Communicate proficiently in at least one art form</a:t>
            </a:r>
          </a:p>
          <a:p>
            <a:pPr marL="609600" indent="-609600">
              <a:lnSpc>
                <a:spcPct val="110000"/>
              </a:lnSpc>
              <a:buFont typeface="Times" charset="0"/>
              <a:buAutoNum type="alphaUcPeriod" startAt="2"/>
            </a:pPr>
            <a:r>
              <a:rPr lang="en-US" sz="2800" smtClean="0">
                <a:effectLst/>
                <a:cs typeface="Times New Roman" pitchFamily="18" charset="0"/>
              </a:rPr>
              <a:t>Analyze &amp; Evaluate work in various disciplines</a:t>
            </a:r>
          </a:p>
          <a:p>
            <a:pPr marL="609600" indent="-609600">
              <a:lnSpc>
                <a:spcPct val="110000"/>
              </a:lnSpc>
              <a:buFont typeface="Times" charset="0"/>
              <a:buAutoNum type="alphaUcPeriod" startAt="2"/>
            </a:pPr>
            <a:r>
              <a:rPr lang="en-US" sz="2800" smtClean="0">
                <a:effectLst/>
              </a:rPr>
              <a:t>Recognize &amp; appreciate exemplary works of art</a:t>
            </a:r>
          </a:p>
          <a:p>
            <a:pPr marL="609600" indent="-609600">
              <a:lnSpc>
                <a:spcPct val="110000"/>
              </a:lnSpc>
              <a:buFont typeface="Times" charset="0"/>
              <a:buAutoNum type="alphaUcPeriod" startAt="2"/>
            </a:pPr>
            <a:r>
              <a:rPr lang="en-US" sz="2800" smtClean="0">
                <a:effectLst/>
              </a:rPr>
              <a:t>Make connections across disciplines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450" name="Rectangle 2"/>
          <p:cNvSpPr>
            <a:spLocks noGrp="1" noChangeArrowheads="1"/>
          </p:cNvSpPr>
          <p:nvPr>
            <p:ph type="title"/>
          </p:nvPr>
        </p:nvSpPr>
        <p:spPr>
          <a:noFill/>
          <a:ln/>
        </p:spPr>
        <p:txBody>
          <a:bodyPr/>
          <a:lstStyle/>
          <a:p>
            <a:r>
              <a:rPr lang="en-US" smtClean="0">
                <a:effectLst/>
              </a:rPr>
              <a:t>Recognition</a:t>
            </a:r>
          </a:p>
        </p:txBody>
      </p:sp>
      <p:sp>
        <p:nvSpPr>
          <p:cNvPr id="232451" name="Rectangle 3"/>
          <p:cNvSpPr>
            <a:spLocks noGrp="1" noChangeArrowheads="1"/>
          </p:cNvSpPr>
          <p:nvPr>
            <p:ph type="body" idx="1"/>
          </p:nvPr>
        </p:nvSpPr>
        <p:spPr>
          <a:xfrm>
            <a:off x="685800" y="1524000"/>
            <a:ext cx="7772400" cy="4724400"/>
          </a:xfrm>
          <a:noFill/>
          <a:ln/>
        </p:spPr>
        <p:txBody>
          <a:bodyPr/>
          <a:lstStyle/>
          <a:p>
            <a:r>
              <a:rPr lang="en-US" smtClean="0">
                <a:effectLst/>
              </a:rPr>
              <a:t>Longevity in Arts Education</a:t>
            </a:r>
          </a:p>
          <a:p>
            <a:pPr lvl="1">
              <a:buFont typeface="Times" charset="0"/>
              <a:buNone/>
            </a:pPr>
            <a:r>
              <a:rPr lang="en-US" smtClean="0">
                <a:effectLst/>
              </a:rPr>
              <a:t>20+ years 	10&gt;19 years	1-9 years</a:t>
            </a:r>
          </a:p>
          <a:p>
            <a:r>
              <a:rPr lang="en-US" smtClean="0">
                <a:effectLst/>
              </a:rPr>
              <a:t>National Board Certification</a:t>
            </a:r>
          </a:p>
          <a:p>
            <a:r>
              <a:rPr lang="en-US" smtClean="0">
                <a:effectLst/>
              </a:rPr>
              <a:t>Advanced Degree </a:t>
            </a:r>
            <a:r>
              <a:rPr lang="en-US" sz="2400" smtClean="0">
                <a:effectLst/>
              </a:rPr>
              <a:t>(Masters, Doctorate)</a:t>
            </a:r>
            <a:endParaRPr lang="en-US" smtClean="0">
              <a:effectLst/>
            </a:endParaRPr>
          </a:p>
          <a:p>
            <a:r>
              <a:rPr lang="en-US" smtClean="0">
                <a:effectLst/>
              </a:rPr>
              <a:t>Teacher of the Year Recognition </a:t>
            </a:r>
          </a:p>
          <a:p>
            <a:r>
              <a:rPr lang="en-US" smtClean="0">
                <a:effectLst/>
              </a:rPr>
              <a:t>Professional Organization</a:t>
            </a:r>
          </a:p>
          <a:p>
            <a:r>
              <a:rPr lang="en-US" smtClean="0">
                <a:effectLst/>
              </a:rPr>
              <a:t>Practicing Artist</a:t>
            </a:r>
          </a:p>
          <a:p>
            <a:r>
              <a:rPr lang="en-US" smtClean="0">
                <a:effectLst/>
              </a:rPr>
              <a:t>Staff Development Coordinators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554" name="Rectangle 2"/>
          <p:cNvSpPr>
            <a:spLocks noGrp="1" noChangeArrowheads="1"/>
          </p:cNvSpPr>
          <p:nvPr>
            <p:ph type="title"/>
          </p:nvPr>
        </p:nvSpPr>
        <p:spPr>
          <a:xfrm>
            <a:off x="0" y="609600"/>
            <a:ext cx="9144000" cy="1143000"/>
          </a:xfrm>
          <a:noFill/>
          <a:ln/>
        </p:spPr>
        <p:txBody>
          <a:bodyPr/>
          <a:lstStyle/>
          <a:p>
            <a:pPr algn="l"/>
            <a:r>
              <a:rPr lang="en-US" sz="3000" smtClean="0">
                <a:effectLst/>
              </a:rPr>
              <a:t>Compare/contrast </a:t>
            </a:r>
            <a:r>
              <a:rPr lang="en-US" sz="2000" smtClean="0">
                <a:effectLst/>
              </a:rPr>
              <a:t>these two works of art</a:t>
            </a:r>
            <a:r>
              <a:rPr lang="en-US" sz="3000" smtClean="0">
                <a:effectLst/>
              </a:rPr>
              <a:t> </a:t>
            </a:r>
            <a:br>
              <a:rPr lang="en-US" sz="3000" smtClean="0">
                <a:effectLst/>
              </a:rPr>
            </a:br>
            <a:r>
              <a:rPr lang="en-US" sz="3000" smtClean="0">
                <a:effectLst/>
              </a:rPr>
              <a:t>	Criticize </a:t>
            </a:r>
            <a:r>
              <a:rPr lang="en-US" sz="2000" smtClean="0">
                <a:effectLst/>
              </a:rPr>
              <a:t>the artists’ choices</a:t>
            </a:r>
            <a:r>
              <a:rPr lang="en-US" sz="3000" smtClean="0">
                <a:effectLst/>
              </a:rPr>
              <a:t> 		</a:t>
            </a:r>
            <a:br>
              <a:rPr lang="en-US" sz="3000" smtClean="0">
                <a:effectLst/>
              </a:rPr>
            </a:br>
            <a:r>
              <a:rPr lang="en-US" sz="3000" smtClean="0">
                <a:effectLst/>
              </a:rPr>
              <a:t>		Create </a:t>
            </a:r>
            <a:r>
              <a:rPr lang="en-US" sz="2000" smtClean="0">
                <a:effectLst/>
              </a:rPr>
              <a:t>an artistic response in your own art form</a:t>
            </a:r>
            <a:endParaRPr lang="en-US" sz="3000" smtClean="0">
              <a:effectLst/>
            </a:endParaRPr>
          </a:p>
        </p:txBody>
      </p:sp>
      <p:pic>
        <p:nvPicPr>
          <p:cNvPr id="279555" name="Picture 3" descr="ThreeMusicians1leger.jpg                                       000BA29D&#10;LizBook HD                     C346F436:"/>
          <p:cNvPicPr>
            <a:picLocks noGrp="1" noChangeAspect="1" noChangeArrowheads="1"/>
          </p:cNvPicPr>
          <p:nvPr>
            <p:ph sz="half" idx="1"/>
          </p:nvPr>
        </p:nvPicPr>
        <p:blipFill>
          <a:blip r:embed="rId3"/>
          <a:srcRect/>
          <a:stretch>
            <a:fillRect/>
          </a:stretch>
        </p:blipFill>
        <p:spPr>
          <a:xfrm>
            <a:off x="673100" y="2143125"/>
            <a:ext cx="3441700" cy="3657600"/>
          </a:xfrm>
        </p:spPr>
      </p:pic>
      <p:sp>
        <p:nvSpPr>
          <p:cNvPr id="279556" name="Rectangle 4"/>
          <p:cNvSpPr>
            <a:spLocks noChangeArrowheads="1"/>
          </p:cNvSpPr>
          <p:nvPr/>
        </p:nvSpPr>
        <p:spPr bwMode="auto">
          <a:xfrm>
            <a:off x="5410200" y="5303838"/>
            <a:ext cx="2881313" cy="396875"/>
          </a:xfrm>
          <a:prstGeom prst="rect">
            <a:avLst/>
          </a:prstGeom>
          <a:noFill/>
          <a:ln w="9525">
            <a:noFill/>
            <a:miter lim="800000"/>
            <a:headEnd/>
            <a:tailEnd/>
          </a:ln>
          <a:effectLst/>
        </p:spPr>
        <p:txBody>
          <a:bodyPr wrap="none">
            <a:spAutoFit/>
          </a:bodyPr>
          <a:lstStyle/>
          <a:p>
            <a:pPr eaLnBrk="1" hangingPunct="1"/>
            <a:r>
              <a:rPr lang="en-US" sz="2000" b="0">
                <a:latin typeface="Arial" pitchFamily="34" charset="0"/>
              </a:rPr>
              <a:t>Pablo Picasso - Cubism</a:t>
            </a:r>
          </a:p>
        </p:txBody>
      </p:sp>
      <p:sp>
        <p:nvSpPr>
          <p:cNvPr id="279557" name="Rectangle 5"/>
          <p:cNvSpPr>
            <a:spLocks noChangeArrowheads="1"/>
          </p:cNvSpPr>
          <p:nvPr/>
        </p:nvSpPr>
        <p:spPr bwMode="auto">
          <a:xfrm>
            <a:off x="950913" y="5851525"/>
            <a:ext cx="2935287" cy="396875"/>
          </a:xfrm>
          <a:prstGeom prst="rect">
            <a:avLst/>
          </a:prstGeom>
          <a:noFill/>
          <a:ln w="9525">
            <a:noFill/>
            <a:miter lim="800000"/>
            <a:headEnd/>
            <a:tailEnd/>
          </a:ln>
          <a:effectLst/>
        </p:spPr>
        <p:txBody>
          <a:bodyPr wrap="none">
            <a:spAutoFit/>
          </a:bodyPr>
          <a:lstStyle/>
          <a:p>
            <a:pPr eaLnBrk="1" hangingPunct="1"/>
            <a:r>
              <a:rPr lang="en-US" sz="2000" b="0">
                <a:latin typeface="Arial" pitchFamily="34" charset="0"/>
              </a:rPr>
              <a:t>Fernand Leger - Cubism</a:t>
            </a:r>
          </a:p>
        </p:txBody>
      </p:sp>
      <p:pic>
        <p:nvPicPr>
          <p:cNvPr id="279558" name="Picture 6" descr="picasso199.JPG                                                 000BAD66&#10;LizBook HD                     C346F436:"/>
          <p:cNvPicPr>
            <a:picLocks noChangeAspect="1" noChangeArrowheads="1"/>
          </p:cNvPicPr>
          <p:nvPr/>
        </p:nvPicPr>
        <p:blipFill>
          <a:blip r:embed="rId4"/>
          <a:srcRect/>
          <a:stretch>
            <a:fillRect/>
          </a:stretch>
        </p:blipFill>
        <p:spPr bwMode="auto">
          <a:xfrm>
            <a:off x="5410200" y="2509838"/>
            <a:ext cx="2967038" cy="2681287"/>
          </a:xfrm>
          <a:prstGeom prst="rect">
            <a:avLst/>
          </a:prstGeom>
          <a:noFill/>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62" name="Rectangle 2"/>
          <p:cNvSpPr>
            <a:spLocks noGrp="1" noChangeArrowheads="1"/>
          </p:cNvSpPr>
          <p:nvPr>
            <p:ph type="title"/>
          </p:nvPr>
        </p:nvSpPr>
        <p:spPr>
          <a:noFill/>
          <a:ln/>
        </p:spPr>
        <p:txBody>
          <a:bodyPr/>
          <a:lstStyle/>
          <a:p>
            <a:r>
              <a:rPr lang="en-US" smtClean="0">
                <a:effectLst/>
              </a:rPr>
              <a:t>Revised Bloom’s Taxonomy</a:t>
            </a:r>
          </a:p>
        </p:txBody>
      </p:sp>
      <p:pic>
        <p:nvPicPr>
          <p:cNvPr id="296964" name="Picture 4" descr="fx_Bloom_New.jpg                                               000BA29D&#10;LizBook HD                     C346F436:"/>
          <p:cNvPicPr>
            <a:picLocks noGrp="1" noChangeAspect="1" noChangeArrowheads="1"/>
          </p:cNvPicPr>
          <p:nvPr>
            <p:ph idx="1"/>
          </p:nvPr>
        </p:nvPicPr>
        <p:blipFill>
          <a:blip r:embed="rId3"/>
          <a:srcRect/>
          <a:stretch>
            <a:fillRect/>
          </a:stretch>
        </p:blipFill>
        <p:spPr>
          <a:xfrm>
            <a:off x="1828800" y="1981200"/>
            <a:ext cx="5562600" cy="4494213"/>
          </a:xfrm>
        </p:spPr>
      </p:pic>
    </p:spTree>
  </p:cSld>
  <p:clrMapOvr>
    <a:masterClrMapping/>
  </p:clrMapOvr>
  <p:transition spd="med">
    <p:cut/>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4130" name="Rectangle 2"/>
          <p:cNvSpPr>
            <a:spLocks noGrp="1" noChangeArrowheads="1"/>
          </p:cNvSpPr>
          <p:nvPr>
            <p:ph type="title"/>
          </p:nvPr>
        </p:nvSpPr>
        <p:spPr>
          <a:xfrm>
            <a:off x="0" y="274638"/>
            <a:ext cx="9144000" cy="1706562"/>
          </a:xfrm>
          <a:noFill/>
          <a:ln/>
        </p:spPr>
        <p:txBody>
          <a:bodyPr/>
          <a:lstStyle/>
          <a:p>
            <a:r>
              <a:rPr lang="en-US" sz="3400" smtClean="0">
                <a:effectLst/>
              </a:rPr>
              <a:t>High Quality, Consistent, Assessable Arts Education Across the School System</a:t>
            </a:r>
          </a:p>
        </p:txBody>
      </p:sp>
      <p:sp>
        <p:nvSpPr>
          <p:cNvPr id="304131" name="Rectangle 3"/>
          <p:cNvSpPr>
            <a:spLocks noGrp="1" noChangeArrowheads="1"/>
          </p:cNvSpPr>
          <p:nvPr>
            <p:ph type="body" idx="1"/>
          </p:nvPr>
        </p:nvSpPr>
        <p:spPr>
          <a:xfrm>
            <a:off x="457200" y="1828800"/>
            <a:ext cx="8229600" cy="4525963"/>
          </a:xfrm>
          <a:noFill/>
          <a:ln/>
        </p:spPr>
        <p:txBody>
          <a:bodyPr/>
          <a:lstStyle/>
          <a:p>
            <a:pPr>
              <a:lnSpc>
                <a:spcPct val="130000"/>
              </a:lnSpc>
              <a:buFontTx/>
              <a:buNone/>
            </a:pPr>
            <a:r>
              <a:rPr lang="en-US" smtClean="0">
                <a:effectLst/>
              </a:rPr>
              <a:t>Vision:</a:t>
            </a:r>
          </a:p>
          <a:p>
            <a:pPr>
              <a:lnSpc>
                <a:spcPct val="130000"/>
              </a:lnSpc>
            </a:pPr>
            <a:r>
              <a:rPr lang="en-US" smtClean="0">
                <a:effectLst/>
              </a:rPr>
              <a:t>Arts students will graduate on time, college and career ready.  While discovering their passion, they will achieve excellence through rigorous study of deeply aligned arts curriculum.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650" name="Rectangle 2"/>
          <p:cNvSpPr>
            <a:spLocks noGrp="1" noChangeArrowheads="1"/>
          </p:cNvSpPr>
          <p:nvPr>
            <p:ph type="title"/>
          </p:nvPr>
        </p:nvSpPr>
        <p:spPr>
          <a:noFill/>
          <a:ln/>
        </p:spPr>
        <p:txBody>
          <a:bodyPr/>
          <a:lstStyle/>
          <a:p>
            <a:r>
              <a:rPr lang="en-US" smtClean="0">
                <a:effectLst/>
              </a:rPr>
              <a:t>Professional Development</a:t>
            </a:r>
          </a:p>
        </p:txBody>
      </p:sp>
      <p:sp>
        <p:nvSpPr>
          <p:cNvPr id="283651" name="Rectangle 3"/>
          <p:cNvSpPr>
            <a:spLocks noGrp="1" noChangeArrowheads="1"/>
          </p:cNvSpPr>
          <p:nvPr>
            <p:ph type="body" idx="1"/>
          </p:nvPr>
        </p:nvSpPr>
        <p:spPr>
          <a:noFill/>
          <a:ln/>
        </p:spPr>
        <p:txBody>
          <a:bodyPr/>
          <a:lstStyle/>
          <a:p>
            <a:pPr>
              <a:lnSpc>
                <a:spcPct val="140000"/>
              </a:lnSpc>
            </a:pPr>
            <a:r>
              <a:rPr lang="en-US" smtClean="0">
                <a:effectLst/>
              </a:rPr>
              <a:t>Content Specific</a:t>
            </a:r>
          </a:p>
          <a:p>
            <a:pPr>
              <a:lnSpc>
                <a:spcPct val="140000"/>
              </a:lnSpc>
            </a:pPr>
            <a:r>
              <a:rPr lang="en-US" smtClean="0">
                <a:effectLst/>
              </a:rPr>
              <a:t>Online - Wiki</a:t>
            </a:r>
          </a:p>
          <a:p>
            <a:pPr>
              <a:lnSpc>
                <a:spcPct val="140000"/>
              </a:lnSpc>
            </a:pPr>
            <a:r>
              <a:rPr lang="en-US" smtClean="0">
                <a:effectLst/>
              </a:rPr>
              <a:t>Hybrid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010" name="Rectangle 2"/>
          <p:cNvSpPr>
            <a:spLocks noGrp="1" noChangeArrowheads="1"/>
          </p:cNvSpPr>
          <p:nvPr>
            <p:ph type="ctrTitle"/>
          </p:nvPr>
        </p:nvSpPr>
        <p:spPr>
          <a:xfrm>
            <a:off x="685800" y="2286000"/>
            <a:ext cx="7772400" cy="1143000"/>
          </a:xfrm>
          <a:noFill/>
          <a:ln/>
        </p:spPr>
        <p:txBody>
          <a:bodyPr/>
          <a:lstStyle/>
          <a:p>
            <a:r>
              <a:rPr lang="en-US" smtClean="0">
                <a:effectLst/>
              </a:rPr>
              <a:t>Trudy Elliott</a:t>
            </a:r>
          </a:p>
        </p:txBody>
      </p:sp>
      <p:sp>
        <p:nvSpPr>
          <p:cNvPr id="299011" name="Rectangle 3"/>
          <p:cNvSpPr>
            <a:spLocks noGrp="1" noChangeArrowheads="1"/>
          </p:cNvSpPr>
          <p:nvPr>
            <p:ph type="subTitle" idx="1"/>
          </p:nvPr>
        </p:nvSpPr>
        <p:spPr>
          <a:noFill/>
          <a:ln/>
        </p:spPr>
        <p:txBody>
          <a:bodyPr/>
          <a:lstStyle/>
          <a:p>
            <a:r>
              <a:rPr lang="en-US" smtClean="0">
                <a:effectLst/>
              </a:rPr>
              <a:t>Logistics</a:t>
            </a:r>
          </a:p>
        </p:txBody>
      </p:sp>
    </p:spTree>
  </p:cSld>
  <p:clrMapOvr>
    <a:masterClrMapping/>
  </p:clrMapOvr>
  <p:transition spd="med">
    <p:cut/>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6178" name="Rectangle 2"/>
          <p:cNvSpPr>
            <a:spLocks noGrp="1" noChangeArrowheads="1"/>
          </p:cNvSpPr>
          <p:nvPr>
            <p:ph type="title"/>
          </p:nvPr>
        </p:nvSpPr>
        <p:spPr>
          <a:xfrm>
            <a:off x="0" y="152400"/>
            <a:ext cx="9144000" cy="1143000"/>
          </a:xfrm>
          <a:noFill/>
          <a:ln/>
        </p:spPr>
        <p:txBody>
          <a:bodyPr/>
          <a:lstStyle/>
          <a:p>
            <a:r>
              <a:rPr lang="en-US" sz="3200" smtClean="0">
                <a:effectLst/>
              </a:rPr>
              <a:t>Remember:</a:t>
            </a:r>
          </a:p>
        </p:txBody>
      </p:sp>
      <p:sp>
        <p:nvSpPr>
          <p:cNvPr id="306179" name="Rectangle 3"/>
          <p:cNvSpPr>
            <a:spLocks noGrp="1" noChangeArrowheads="1"/>
          </p:cNvSpPr>
          <p:nvPr>
            <p:ph type="body" idx="1"/>
          </p:nvPr>
        </p:nvSpPr>
        <p:spPr>
          <a:xfrm>
            <a:off x="685800" y="1600200"/>
            <a:ext cx="7772400" cy="4114800"/>
          </a:xfrm>
          <a:noFill/>
          <a:ln/>
        </p:spPr>
        <p:txBody>
          <a:bodyPr/>
          <a:lstStyle/>
          <a:p>
            <a:pPr marL="609600" indent="-609600" algn="ctr">
              <a:lnSpc>
                <a:spcPct val="110000"/>
              </a:lnSpc>
              <a:buFont typeface="Times" charset="0"/>
              <a:buNone/>
            </a:pPr>
            <a:r>
              <a:rPr lang="en-US" sz="2000" smtClean="0">
                <a:effectLst/>
              </a:rPr>
              <a:t>Effective Arts Stickman</a:t>
            </a:r>
          </a:p>
          <a:p>
            <a:pPr marL="609600" indent="-609600" algn="ctr">
              <a:lnSpc>
                <a:spcPct val="110000"/>
              </a:lnSpc>
              <a:buFont typeface="Times" charset="0"/>
              <a:buNone/>
            </a:pPr>
            <a:endParaRPr lang="en-US" sz="2000" smtClean="0">
              <a:effectLst/>
            </a:endParaRPr>
          </a:p>
          <a:p>
            <a:pPr marL="609600" indent="-609600" algn="ctr">
              <a:lnSpc>
                <a:spcPct val="110000"/>
              </a:lnSpc>
              <a:buFont typeface="Times" charset="0"/>
              <a:buNone/>
            </a:pPr>
            <a:r>
              <a:rPr lang="en-US" sz="2000" smtClean="0">
                <a:effectLst/>
              </a:rPr>
              <a:t>Arts Vision - Elevator Speech</a:t>
            </a:r>
          </a:p>
          <a:p>
            <a:pPr marL="609600" indent="-609600" algn="ctr">
              <a:lnSpc>
                <a:spcPct val="110000"/>
              </a:lnSpc>
              <a:buFont typeface="Times" charset="0"/>
              <a:buNone/>
            </a:pPr>
            <a:endParaRPr lang="en-US" sz="2000" smtClean="0">
              <a:effectLst/>
            </a:endParaRPr>
          </a:p>
          <a:p>
            <a:pPr marL="609600" indent="-609600" algn="ctr">
              <a:lnSpc>
                <a:spcPct val="110000"/>
              </a:lnSpc>
              <a:buFont typeface="Times" charset="0"/>
              <a:buNone/>
            </a:pPr>
            <a:r>
              <a:rPr lang="en-US" sz="2000" smtClean="0">
                <a:effectLst/>
              </a:rPr>
              <a:t>Unpack the new essential standards </a:t>
            </a:r>
          </a:p>
          <a:p>
            <a:pPr marL="609600" indent="-609600" algn="ctr">
              <a:lnSpc>
                <a:spcPct val="110000"/>
              </a:lnSpc>
              <a:buFont typeface="Times" charset="0"/>
              <a:buNone/>
            </a:pPr>
            <a:endParaRPr lang="en-US" sz="2000" smtClean="0">
              <a:effectLst/>
            </a:endParaRPr>
          </a:p>
          <a:p>
            <a:pPr marL="609600" indent="-609600" algn="ctr">
              <a:lnSpc>
                <a:spcPct val="110000"/>
              </a:lnSpc>
              <a:buFont typeface="Times" charset="0"/>
              <a:buNone/>
            </a:pPr>
            <a:r>
              <a:rPr lang="en-US" sz="2000" smtClean="0">
                <a:effectLst/>
              </a:rPr>
              <a:t>Sign up on Eschools</a:t>
            </a:r>
          </a:p>
          <a:p>
            <a:pPr marL="609600" indent="-609600" algn="ctr">
              <a:lnSpc>
                <a:spcPct val="110000"/>
              </a:lnSpc>
              <a:buFont typeface="Times" charset="0"/>
              <a:buNone/>
            </a:pPr>
            <a:endParaRPr lang="en-US" sz="2000" smtClean="0">
              <a:effectLst/>
            </a:endParaRPr>
          </a:p>
          <a:p>
            <a:pPr marL="609600" indent="-609600" algn="ctr">
              <a:lnSpc>
                <a:spcPct val="110000"/>
              </a:lnSpc>
              <a:buFont typeface="Times" charset="0"/>
              <a:buNone/>
            </a:pPr>
            <a:r>
              <a:rPr lang="en-US" sz="2000" smtClean="0">
                <a:effectLst/>
              </a:rPr>
              <a:t>Complete Personnel Data Link</a:t>
            </a:r>
          </a:p>
          <a:p>
            <a:pPr marL="609600" indent="-609600" algn="ctr">
              <a:lnSpc>
                <a:spcPct val="110000"/>
              </a:lnSpc>
              <a:buFont typeface="Times" charset="0"/>
              <a:buNone/>
            </a:pPr>
            <a:endParaRPr lang="en-US" sz="2000" smtClean="0">
              <a:effectLst/>
            </a:endParaRPr>
          </a:p>
          <a:p>
            <a:pPr marL="609600" indent="-609600" algn="ctr">
              <a:lnSpc>
                <a:spcPct val="110000"/>
              </a:lnSpc>
              <a:buFont typeface="Times" charset="0"/>
              <a:buNone/>
            </a:pPr>
            <a:r>
              <a:rPr lang="en-US" sz="2000" smtClean="0">
                <a:effectLst/>
              </a:rPr>
              <a:t>Ramp instruction up Revised Bloom’s Taxonomy</a:t>
            </a:r>
          </a:p>
          <a:p>
            <a:pPr marL="609600" indent="-609600">
              <a:lnSpc>
                <a:spcPct val="110000"/>
              </a:lnSpc>
              <a:buFont typeface="Times" charset="0"/>
              <a:buNone/>
            </a:pPr>
            <a:endParaRPr lang="en-US" sz="2000" smtClean="0">
              <a:effectLst/>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466" name="Rectangle 2"/>
          <p:cNvSpPr>
            <a:spLocks noGrp="1" noChangeArrowheads="1"/>
          </p:cNvSpPr>
          <p:nvPr>
            <p:ph type="title"/>
          </p:nvPr>
        </p:nvSpPr>
        <p:spPr>
          <a:noFill/>
          <a:ln/>
        </p:spPr>
        <p:txBody>
          <a:bodyPr/>
          <a:lstStyle/>
          <a:p>
            <a:r>
              <a:rPr lang="en-US" smtClean="0">
                <a:effectLst/>
              </a:rPr>
              <a:t>Guest Artists</a:t>
            </a:r>
          </a:p>
        </p:txBody>
      </p:sp>
      <p:graphicFrame>
        <p:nvGraphicFramePr>
          <p:cNvPr id="318497" name="Group 33"/>
          <p:cNvGraphicFramePr>
            <a:graphicFrameLocks noGrp="1"/>
          </p:cNvGraphicFramePr>
          <p:nvPr>
            <p:ph type="tbl" idx="1"/>
          </p:nvPr>
        </p:nvGraphicFramePr>
        <p:xfrm>
          <a:off x="685800" y="1981200"/>
          <a:ext cx="7772400" cy="3806000"/>
        </p:xfrm>
        <a:graphic>
          <a:graphicData uri="http://schemas.openxmlformats.org/drawingml/2006/table">
            <a:tbl>
              <a:tblPr/>
              <a:tblGrid>
                <a:gridCol w="2590800"/>
                <a:gridCol w="2590800"/>
                <a:gridCol w="2590800"/>
              </a:tblGrid>
              <a:tr h="1081088">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Helvetica Neue" pitchFamily="-107" charset="0"/>
                          <a:ea typeface="MS PGothic" pitchFamily="34" charset="-128"/>
                        </a:rPr>
                        <a:t>Alec Kelsey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Helvetica Neue" pitchFamily="-107" charset="0"/>
                          <a:ea typeface="MS PGothic" pitchFamily="34" charset="-128"/>
                        </a:rPr>
                        <a:t>Jim Dadosky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Helvetica Neue" pitchFamily="-107" charset="0"/>
                          <a:ea typeface="MS PGothic" pitchFamily="34" charset="-128"/>
                        </a:rPr>
                        <a:t>Terrence Johnson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576513">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Helvetica Neue" pitchFamily="-107" charset="0"/>
                          <a:ea typeface="MS PGothic" pitchFamily="34" charset="-128"/>
                        </a:rPr>
                        <a:t>Combs El</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Helvetica Neue" pitchFamily="-107" charset="0"/>
                          <a:ea typeface="MS PGothic" pitchFamily="34" charset="-128"/>
                        </a:rPr>
                        <a:t>Holly Ridge Mid</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Helvetica Neue" pitchFamily="-107" charset="0"/>
                          <a:ea typeface="MS PGothic" pitchFamily="34" charset="-128"/>
                        </a:rPr>
                        <a:t>Middle Crk H</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Helvetica Neue" pitchFamily="-107" charset="0"/>
                          <a:ea typeface="MS PGothic" pitchFamily="34" charset="-128"/>
                        </a:rPr>
                        <a:t>ECU</a:t>
                      </a:r>
                      <a:endParaRPr kumimoji="0" lang="en-US" sz="2800" b="1" i="0" u="none" strike="noStrike" cap="none" normalizeH="0" baseline="0" smtClean="0">
                        <a:ln>
                          <a:noFill/>
                        </a:ln>
                        <a:solidFill>
                          <a:schemeClr val="tx1"/>
                        </a:solidFill>
                        <a:effectLst/>
                        <a:latin typeface="Helvetica Neue" pitchFamily="-107" charset="0"/>
                        <a:ea typeface="MS PGothic" pitchFamily="34" charset="-12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Helvetica Neue" pitchFamily="-107" charset="0"/>
                          <a:ea typeface="MS PGothic" pitchFamily="34" charset="-128"/>
                        </a:rPr>
                        <a:t>Wilburn El</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Helvetica Neue" pitchFamily="-107" charset="0"/>
                          <a:ea typeface="MS PGothic" pitchFamily="34" charset="-128"/>
                        </a:rPr>
                        <a:t>Durant Rd Mid</a:t>
                      </a:r>
                      <a:endParaRPr kumimoji="0" lang="en-US" sz="2800" b="1" i="0" u="none" strike="noStrike" cap="none" normalizeH="0" baseline="0" smtClean="0">
                        <a:ln>
                          <a:noFill/>
                        </a:ln>
                        <a:solidFill>
                          <a:schemeClr val="tx1"/>
                        </a:solidFill>
                        <a:effectLst/>
                        <a:latin typeface="Helvetica Neue" pitchFamily="-107" charset="0"/>
                        <a:ea typeface="MS PGothic" pitchFamily="34" charset="-128"/>
                      </a:endParaRP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Helvetica Neue" pitchFamily="-107" charset="0"/>
                          <a:ea typeface="MS PGothic" pitchFamily="34" charset="-128"/>
                        </a:rPr>
                        <a:t>Southeast Raleigh Magnet</a:t>
                      </a:r>
                      <a:endParaRPr kumimoji="0" lang="en-US" sz="2800" b="1" i="0" u="none" strike="noStrike" cap="none" normalizeH="0" baseline="0" smtClean="0">
                        <a:ln>
                          <a:noFill/>
                        </a:ln>
                        <a:solidFill>
                          <a:schemeClr val="tx1"/>
                        </a:solidFill>
                        <a:effectLst/>
                        <a:latin typeface="Helvetica Neue" pitchFamily="-107" charset="0"/>
                        <a:ea typeface="MS PGothic" pitchFamily="34" charset="-128"/>
                      </a:endParaRP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Helvetica Neue" pitchFamily="-107" charset="0"/>
                          <a:ea typeface="MS PGothic" pitchFamily="34" charset="-128"/>
                        </a:rPr>
                        <a:t>ECU</a:t>
                      </a:r>
                    </a:p>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2800" b="1" i="0" u="none" strike="noStrike" cap="none" normalizeH="0" baseline="0" smtClean="0">
                        <a:ln>
                          <a:noFill/>
                        </a:ln>
                        <a:solidFill>
                          <a:schemeClr val="tx1"/>
                        </a:solidFill>
                        <a:effectLst/>
                        <a:latin typeface="Helvetica Neue" pitchFamily="-107" charset="0"/>
                        <a:ea typeface="MS PGothic" pitchFamily="34"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Helvetica Neue" pitchFamily="-107" charset="0"/>
                          <a:ea typeface="MS PGothic" pitchFamily="34" charset="-128"/>
                        </a:rPr>
                        <a:t>Creech Rd El</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Helvetica Neue" pitchFamily="-107" charset="0"/>
                          <a:ea typeface="MS PGothic" pitchFamily="34" charset="-128"/>
                        </a:rPr>
                        <a:t>Carnage Mid</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Helvetica Neue" pitchFamily="-107" charset="0"/>
                          <a:ea typeface="MS PGothic" pitchFamily="34" charset="-128"/>
                        </a:rPr>
                        <a:t>Enloe H</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Helvetica Neue" pitchFamily="-107" charset="0"/>
                          <a:ea typeface="MS PGothic" pitchFamily="34" charset="-128"/>
                        </a:rPr>
                        <a:t>UNC-G</a:t>
                      </a:r>
                      <a:endParaRPr kumimoji="0" lang="en-US" sz="2800" b="1" i="0" u="none" strike="noStrike" cap="none" normalizeH="0" baseline="0" smtClean="0">
                        <a:ln>
                          <a:noFill/>
                        </a:ln>
                        <a:solidFill>
                          <a:schemeClr val="tx1"/>
                        </a:solidFill>
                        <a:effectLst/>
                        <a:latin typeface="Helvetica Neue" pitchFamily="-107" charset="0"/>
                        <a:ea typeface="MS PGothic" pitchFamily="34"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spd="med">
    <p:cut/>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770" name="Rectangle 2"/>
          <p:cNvSpPr>
            <a:spLocks noGrp="1" noChangeArrowheads="1"/>
          </p:cNvSpPr>
          <p:nvPr>
            <p:ph type="ctrTitle"/>
          </p:nvPr>
        </p:nvSpPr>
        <p:spPr>
          <a:xfrm>
            <a:off x="609600" y="533400"/>
            <a:ext cx="7772400" cy="1143000"/>
          </a:xfrm>
          <a:noFill/>
          <a:ln/>
        </p:spPr>
        <p:txBody>
          <a:bodyPr/>
          <a:lstStyle/>
          <a:p>
            <a:r>
              <a:rPr lang="en-US" smtClean="0">
                <a:effectLst/>
              </a:rPr>
              <a:t>Parting Words</a:t>
            </a:r>
          </a:p>
        </p:txBody>
      </p:sp>
      <p:sp>
        <p:nvSpPr>
          <p:cNvPr id="288771" name="Rectangle 3"/>
          <p:cNvSpPr>
            <a:spLocks noGrp="1" noChangeArrowheads="1"/>
          </p:cNvSpPr>
          <p:nvPr>
            <p:ph type="subTitle" idx="1"/>
          </p:nvPr>
        </p:nvSpPr>
        <p:spPr>
          <a:xfrm>
            <a:off x="381000" y="1600200"/>
            <a:ext cx="7391400" cy="3810000"/>
          </a:xfrm>
          <a:noFill/>
          <a:ln/>
        </p:spPr>
        <p:txBody>
          <a:bodyPr/>
          <a:lstStyle/>
          <a:p>
            <a:pPr algn="l"/>
            <a:r>
              <a:rPr lang="en-US" sz="3600" smtClean="0">
                <a:effectLst/>
              </a:rPr>
              <a:t>Remember - we teach - not for the praise, but for the difference we make in people's lives - </a:t>
            </a:r>
            <a:br>
              <a:rPr lang="en-US" sz="3600" smtClean="0">
                <a:effectLst/>
              </a:rPr>
            </a:br>
            <a:r>
              <a:rPr lang="en-US" sz="3600" smtClean="0">
                <a:effectLst/>
              </a:rPr>
              <a:t>not for the places </a:t>
            </a:r>
            <a:br>
              <a:rPr lang="en-US" sz="3600" smtClean="0">
                <a:effectLst/>
              </a:rPr>
            </a:br>
            <a:r>
              <a:rPr lang="en-US" sz="3600" smtClean="0">
                <a:effectLst/>
              </a:rPr>
              <a:t>we take them, </a:t>
            </a:r>
            <a:br>
              <a:rPr lang="en-US" sz="3600" smtClean="0">
                <a:effectLst/>
              </a:rPr>
            </a:br>
            <a:r>
              <a:rPr lang="en-US" sz="3600" smtClean="0">
                <a:effectLst/>
              </a:rPr>
              <a:t>but the skills </a:t>
            </a:r>
            <a:br>
              <a:rPr lang="en-US" sz="3600" smtClean="0">
                <a:effectLst/>
              </a:rPr>
            </a:br>
            <a:r>
              <a:rPr lang="en-US" sz="3600" smtClean="0">
                <a:effectLst/>
              </a:rPr>
              <a:t>we give them </a:t>
            </a:r>
            <a:br>
              <a:rPr lang="en-US" sz="3600" smtClean="0">
                <a:effectLst/>
              </a:rPr>
            </a:br>
            <a:r>
              <a:rPr lang="en-US" sz="3600" smtClean="0">
                <a:effectLst/>
              </a:rPr>
              <a:t>to navigate </a:t>
            </a:r>
            <a:br>
              <a:rPr lang="en-US" sz="3600" smtClean="0">
                <a:effectLst/>
              </a:rPr>
            </a:br>
            <a:r>
              <a:rPr lang="en-US" sz="3600" smtClean="0">
                <a:effectLst/>
              </a:rPr>
              <a:t>their next journey.</a:t>
            </a:r>
          </a:p>
        </p:txBody>
      </p:sp>
      <p:pic>
        <p:nvPicPr>
          <p:cNvPr id="288772" name="Picture 4"/>
          <p:cNvPicPr>
            <a:picLocks noChangeAspect="1" noChangeArrowheads="1"/>
          </p:cNvPicPr>
          <p:nvPr/>
        </p:nvPicPr>
        <p:blipFill>
          <a:blip r:embed="rId3"/>
          <a:srcRect/>
          <a:stretch>
            <a:fillRect/>
          </a:stretch>
        </p:blipFill>
        <p:spPr bwMode="auto">
          <a:xfrm>
            <a:off x="5486400" y="3352800"/>
            <a:ext cx="3040063" cy="3325813"/>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Rectangle 2"/>
          <p:cNvSpPr>
            <a:spLocks noGrp="1" noChangeArrowheads="1"/>
          </p:cNvSpPr>
          <p:nvPr>
            <p:ph type="title"/>
          </p:nvPr>
        </p:nvSpPr>
        <p:spPr>
          <a:xfrm>
            <a:off x="0" y="609600"/>
            <a:ext cx="9144000" cy="1143000"/>
          </a:xfrm>
          <a:noFill/>
          <a:ln/>
        </p:spPr>
        <p:txBody>
          <a:bodyPr/>
          <a:lstStyle/>
          <a:p>
            <a:r>
              <a:rPr lang="en-US" smtClean="0">
                <a:effectLst/>
              </a:rPr>
              <a:t>Teacher Evaluation Instrument</a:t>
            </a:r>
          </a:p>
        </p:txBody>
      </p:sp>
      <p:sp>
        <p:nvSpPr>
          <p:cNvPr id="234499" name="Rectangle 3"/>
          <p:cNvSpPr>
            <a:spLocks noGrp="1" noChangeArrowheads="1"/>
          </p:cNvSpPr>
          <p:nvPr>
            <p:ph type="body" idx="1"/>
          </p:nvPr>
        </p:nvSpPr>
        <p:spPr>
          <a:xfrm>
            <a:off x="457200" y="1981200"/>
            <a:ext cx="8534400" cy="4114800"/>
          </a:xfrm>
          <a:noFill/>
          <a:ln/>
        </p:spPr>
        <p:txBody>
          <a:bodyPr/>
          <a:lstStyle/>
          <a:p>
            <a:pPr>
              <a:lnSpc>
                <a:spcPct val="155000"/>
              </a:lnSpc>
            </a:pPr>
            <a:r>
              <a:rPr lang="en-US" sz="3000" smtClean="0">
                <a:effectLst/>
              </a:rPr>
              <a:t>Std. I - Demonstrate leadership</a:t>
            </a:r>
          </a:p>
          <a:p>
            <a:pPr>
              <a:lnSpc>
                <a:spcPct val="155000"/>
              </a:lnSpc>
            </a:pPr>
            <a:r>
              <a:rPr lang="en-US" sz="3000" smtClean="0">
                <a:effectLst/>
              </a:rPr>
              <a:t>Std. II - Establish a respectful environment</a:t>
            </a:r>
          </a:p>
          <a:p>
            <a:pPr>
              <a:lnSpc>
                <a:spcPct val="155000"/>
              </a:lnSpc>
            </a:pPr>
            <a:r>
              <a:rPr lang="en-US" sz="3000" smtClean="0">
                <a:effectLst/>
              </a:rPr>
              <a:t>Std. III - Know the content they teach</a:t>
            </a:r>
          </a:p>
          <a:p>
            <a:pPr>
              <a:lnSpc>
                <a:spcPct val="155000"/>
              </a:lnSpc>
            </a:pPr>
            <a:r>
              <a:rPr lang="en-US" sz="3000" smtClean="0">
                <a:effectLst/>
              </a:rPr>
              <a:t>Std. IV - Facilitate learning for students</a:t>
            </a:r>
          </a:p>
          <a:p>
            <a:pPr>
              <a:lnSpc>
                <a:spcPct val="155000"/>
              </a:lnSpc>
            </a:pPr>
            <a:r>
              <a:rPr lang="en-US" sz="3000" smtClean="0">
                <a:effectLst/>
              </a:rPr>
              <a:t>Std. V - Reflect on their practice</a:t>
            </a:r>
          </a:p>
          <a:p>
            <a:pPr>
              <a:lnSpc>
                <a:spcPct val="155000"/>
              </a:lnSpc>
            </a:pPr>
            <a:endParaRPr lang="en-US" sz="3000" smtClean="0">
              <a:effectLst/>
            </a:endParaRPr>
          </a:p>
        </p:txBody>
      </p:sp>
      <p:sp>
        <p:nvSpPr>
          <p:cNvPr id="5" name="Rounded Rectangle 4"/>
          <p:cNvSpPr>
            <a:spLocks noChangeArrowheads="1"/>
          </p:cNvSpPr>
          <p:nvPr/>
        </p:nvSpPr>
        <p:spPr bwMode="auto">
          <a:xfrm>
            <a:off x="381000" y="5334000"/>
            <a:ext cx="8382000" cy="762000"/>
          </a:xfrm>
          <a:prstGeom prst="roundRect">
            <a:avLst>
              <a:gd name="adj" fmla="val 16667"/>
            </a:avLst>
          </a:prstGeom>
          <a:noFill/>
          <a:ln w="88900">
            <a:solidFill>
              <a:srgbClr val="7F1353"/>
            </a:solidFill>
            <a:round/>
            <a:headEnd/>
            <a:tailEnd/>
          </a:ln>
          <a:effectLst>
            <a:outerShdw dist="38100" dir="2700000" algn="tl" rotWithShape="0">
              <a:srgbClr val="808080">
                <a:alpha val="39998"/>
              </a:srgbClr>
            </a:outerShdw>
          </a:effectLst>
        </p:spPr>
        <p:txBody>
          <a:bodyPr/>
          <a:lstStyle/>
          <a:p>
            <a:pPr>
              <a:defRPr/>
            </a:pPr>
            <a:endParaRPr lang="en-US" b="0">
              <a:latin typeface="Arial" pitchFamily="-112" charset="0"/>
              <a:ea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autoUpdateAnimBg="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6546" name="Rectangle 2"/>
          <p:cNvSpPr>
            <a:spLocks noGrp="1" noChangeArrowheads="1"/>
          </p:cNvSpPr>
          <p:nvPr>
            <p:ph type="title"/>
          </p:nvPr>
        </p:nvSpPr>
        <p:spPr>
          <a:xfrm>
            <a:off x="457200" y="152400"/>
            <a:ext cx="8229600" cy="1143000"/>
          </a:xfrm>
          <a:noFill/>
          <a:ln/>
        </p:spPr>
        <p:txBody>
          <a:bodyPr/>
          <a:lstStyle/>
          <a:p>
            <a:r>
              <a:rPr lang="en-US" smtClean="0">
                <a:effectLst/>
              </a:rPr>
              <a:t>Effective Teachers</a:t>
            </a:r>
          </a:p>
        </p:txBody>
      </p:sp>
      <p:sp>
        <p:nvSpPr>
          <p:cNvPr id="236547" name="Rectangle 3"/>
          <p:cNvSpPr>
            <a:spLocks noGrp="1" noChangeArrowheads="1"/>
          </p:cNvSpPr>
          <p:nvPr>
            <p:ph type="body" sz="half" idx="1"/>
          </p:nvPr>
        </p:nvSpPr>
        <p:spPr>
          <a:xfrm>
            <a:off x="381000" y="2514600"/>
            <a:ext cx="4043363" cy="4114800"/>
          </a:xfrm>
          <a:noFill/>
          <a:ln/>
        </p:spPr>
        <p:txBody>
          <a:bodyPr/>
          <a:lstStyle/>
          <a:p>
            <a:pPr>
              <a:lnSpc>
                <a:spcPct val="90000"/>
              </a:lnSpc>
            </a:pPr>
            <a:r>
              <a:rPr lang="en-US" sz="2200" smtClean="0">
                <a:solidFill>
                  <a:srgbClr val="951C54"/>
                </a:solidFill>
                <a:effectLst/>
              </a:rPr>
              <a:t>can move</a:t>
            </a:r>
          </a:p>
          <a:p>
            <a:pPr>
              <a:lnSpc>
                <a:spcPct val="90000"/>
              </a:lnSpc>
            </a:pPr>
            <a:r>
              <a:rPr lang="en-US" sz="2200" smtClean="0">
                <a:solidFill>
                  <a:srgbClr val="951C54"/>
                </a:solidFill>
                <a:effectLst/>
              </a:rPr>
              <a:t>have fewer lectures - more hands-on activities</a:t>
            </a:r>
          </a:p>
          <a:p>
            <a:pPr>
              <a:lnSpc>
                <a:spcPct val="90000"/>
              </a:lnSpc>
            </a:pPr>
            <a:r>
              <a:rPr lang="en-US" sz="2200" smtClean="0">
                <a:solidFill>
                  <a:srgbClr val="951C54"/>
                </a:solidFill>
                <a:effectLst/>
              </a:rPr>
              <a:t>play problem-solving games related to the topic</a:t>
            </a:r>
          </a:p>
          <a:p>
            <a:pPr>
              <a:lnSpc>
                <a:spcPct val="90000"/>
              </a:lnSpc>
            </a:pPr>
            <a:r>
              <a:rPr lang="en-US" sz="2200" smtClean="0">
                <a:solidFill>
                  <a:srgbClr val="951C54"/>
                </a:solidFill>
                <a:effectLst/>
              </a:rPr>
              <a:t>can sometimes collaborate in groups &amp; work alone</a:t>
            </a:r>
          </a:p>
          <a:p>
            <a:pPr>
              <a:lnSpc>
                <a:spcPct val="90000"/>
              </a:lnSpc>
            </a:pPr>
            <a:r>
              <a:rPr lang="en-US" sz="2200" smtClean="0">
                <a:solidFill>
                  <a:srgbClr val="951C54"/>
                </a:solidFill>
                <a:effectLst/>
              </a:rPr>
              <a:t>experience the real-world</a:t>
            </a:r>
          </a:p>
          <a:p>
            <a:pPr>
              <a:lnSpc>
                <a:spcPct val="90000"/>
              </a:lnSpc>
            </a:pPr>
            <a:r>
              <a:rPr lang="en-US" sz="2200" smtClean="0">
                <a:solidFill>
                  <a:srgbClr val="951C54"/>
                </a:solidFill>
                <a:effectLst/>
              </a:rPr>
              <a:t>learn in a pleasant environment (with the arts around them)</a:t>
            </a:r>
            <a:r>
              <a:rPr lang="en-US" sz="2200" smtClean="0">
                <a:effectLst/>
              </a:rPr>
              <a:t> </a:t>
            </a:r>
          </a:p>
        </p:txBody>
      </p:sp>
      <p:sp>
        <p:nvSpPr>
          <p:cNvPr id="236548" name="Rectangle 4"/>
          <p:cNvSpPr>
            <a:spLocks noGrp="1" noChangeArrowheads="1"/>
          </p:cNvSpPr>
          <p:nvPr>
            <p:ph type="body" sz="half" idx="2"/>
          </p:nvPr>
        </p:nvSpPr>
        <p:spPr>
          <a:xfrm>
            <a:off x="4572000" y="2971800"/>
            <a:ext cx="4043363" cy="4114800"/>
          </a:xfrm>
          <a:noFill/>
          <a:ln/>
        </p:spPr>
        <p:txBody>
          <a:bodyPr/>
          <a:lstStyle/>
          <a:p>
            <a:r>
              <a:rPr lang="en-US" sz="2600" smtClean="0">
                <a:solidFill>
                  <a:srgbClr val="001BCD"/>
                </a:solidFill>
                <a:effectLst/>
              </a:rPr>
              <a:t>Keep the curriculum engaging</a:t>
            </a:r>
          </a:p>
          <a:p>
            <a:r>
              <a:rPr lang="en-US" sz="2600" smtClean="0">
                <a:solidFill>
                  <a:srgbClr val="001BCD"/>
                </a:solidFill>
                <a:effectLst/>
              </a:rPr>
              <a:t>Teach children how to take risks</a:t>
            </a:r>
          </a:p>
          <a:p>
            <a:r>
              <a:rPr lang="en-US" sz="2600" smtClean="0">
                <a:solidFill>
                  <a:srgbClr val="001BCD"/>
                </a:solidFill>
                <a:effectLst/>
              </a:rPr>
              <a:t>Maintain high expectations - not because of results but because of integrity</a:t>
            </a:r>
            <a:endParaRPr lang="en-US" sz="2600" smtClean="0">
              <a:effectLst/>
            </a:endParaRPr>
          </a:p>
        </p:txBody>
      </p:sp>
      <p:sp>
        <p:nvSpPr>
          <p:cNvPr id="236549" name="Rectangle 5"/>
          <p:cNvSpPr>
            <a:spLocks noChangeArrowheads="1"/>
          </p:cNvSpPr>
          <p:nvPr/>
        </p:nvSpPr>
        <p:spPr bwMode="auto">
          <a:xfrm>
            <a:off x="381000" y="1524000"/>
            <a:ext cx="3962400" cy="946150"/>
          </a:xfrm>
          <a:prstGeom prst="rect">
            <a:avLst/>
          </a:prstGeom>
          <a:noFill/>
          <a:ln w="9525">
            <a:noFill/>
            <a:miter lim="800000"/>
            <a:headEnd/>
            <a:tailEnd/>
          </a:ln>
          <a:effectLst/>
        </p:spPr>
        <p:txBody>
          <a:bodyPr>
            <a:spAutoFit/>
          </a:bodyPr>
          <a:lstStyle/>
          <a:p>
            <a:r>
              <a:rPr lang="en-US" sz="2800"/>
              <a:t>Students say they learn best when they:</a:t>
            </a:r>
          </a:p>
        </p:txBody>
      </p:sp>
      <p:sp>
        <p:nvSpPr>
          <p:cNvPr id="236551" name="Rectangle 7"/>
          <p:cNvSpPr>
            <a:spLocks noChangeArrowheads="1"/>
          </p:cNvSpPr>
          <p:nvPr/>
        </p:nvSpPr>
        <p:spPr bwMode="auto">
          <a:xfrm>
            <a:off x="4495800" y="1524000"/>
            <a:ext cx="4191000" cy="1373188"/>
          </a:xfrm>
          <a:prstGeom prst="rect">
            <a:avLst/>
          </a:prstGeom>
          <a:noFill/>
          <a:ln w="9525">
            <a:noFill/>
            <a:miter lim="800000"/>
            <a:headEnd/>
            <a:tailEnd/>
          </a:ln>
          <a:effectLst/>
        </p:spPr>
        <p:txBody>
          <a:bodyPr>
            <a:spAutoFit/>
          </a:bodyPr>
          <a:lstStyle/>
          <a:p>
            <a:r>
              <a:rPr lang="en-US" sz="2800"/>
              <a:t>If every teacher were an elective teacher he/she would: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3654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3654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23655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2365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6547" grpId="0" autoUpdateAnimBg="0"/>
      <p:bldP spid="236548" grpId="0" autoUpdateAnimBg="0"/>
      <p:bldP spid="236549" grpId="0" autoUpdateAnimBg="0"/>
      <p:bldP spid="236551"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594" name="Rectangle 2"/>
          <p:cNvSpPr>
            <a:spLocks noGrp="1" noChangeArrowheads="1"/>
          </p:cNvSpPr>
          <p:nvPr>
            <p:ph type="title"/>
          </p:nvPr>
        </p:nvSpPr>
        <p:spPr>
          <a:noFill/>
          <a:ln/>
        </p:spPr>
        <p:txBody>
          <a:bodyPr/>
          <a:lstStyle/>
          <a:p>
            <a:r>
              <a:rPr lang="en-US" smtClean="0">
                <a:effectLst/>
              </a:rPr>
              <a:t>Characteristics of an</a:t>
            </a:r>
            <a:br>
              <a:rPr lang="en-US" smtClean="0">
                <a:effectLst/>
              </a:rPr>
            </a:br>
            <a:r>
              <a:rPr lang="en-US" smtClean="0">
                <a:effectLst/>
              </a:rPr>
              <a:t>Effective Arts Teacher</a:t>
            </a:r>
          </a:p>
        </p:txBody>
      </p:sp>
      <p:sp>
        <p:nvSpPr>
          <p:cNvPr id="238595" name="Rectangle 3"/>
          <p:cNvSpPr>
            <a:spLocks noGrp="1" noChangeArrowheads="1"/>
          </p:cNvSpPr>
          <p:nvPr>
            <p:ph type="body" sz="half" idx="2"/>
          </p:nvPr>
        </p:nvSpPr>
        <p:spPr>
          <a:xfrm>
            <a:off x="4643438" y="2057400"/>
            <a:ext cx="3814762" cy="4114800"/>
          </a:xfrm>
          <a:noFill/>
          <a:ln/>
        </p:spPr>
        <p:txBody>
          <a:bodyPr/>
          <a:lstStyle/>
          <a:p>
            <a:pPr>
              <a:lnSpc>
                <a:spcPct val="110000"/>
              </a:lnSpc>
            </a:pPr>
            <a:r>
              <a:rPr lang="en-US" sz="2800" smtClean="0">
                <a:effectLst/>
              </a:rPr>
              <a:t>Know/Think</a:t>
            </a:r>
          </a:p>
          <a:p>
            <a:pPr>
              <a:lnSpc>
                <a:spcPct val="110000"/>
              </a:lnSpc>
            </a:pPr>
            <a:r>
              <a:rPr lang="en-US" sz="2800" smtClean="0">
                <a:effectLst/>
              </a:rPr>
              <a:t>Vision</a:t>
            </a:r>
          </a:p>
          <a:p>
            <a:pPr>
              <a:lnSpc>
                <a:spcPct val="110000"/>
              </a:lnSpc>
            </a:pPr>
            <a:r>
              <a:rPr lang="en-US" sz="2800" smtClean="0">
                <a:effectLst/>
              </a:rPr>
              <a:t>Say</a:t>
            </a:r>
          </a:p>
          <a:p>
            <a:pPr>
              <a:lnSpc>
                <a:spcPct val="110000"/>
              </a:lnSpc>
            </a:pPr>
            <a:r>
              <a:rPr lang="en-US" sz="2800" smtClean="0">
                <a:effectLst/>
              </a:rPr>
              <a:t>Strengths</a:t>
            </a:r>
          </a:p>
          <a:p>
            <a:pPr>
              <a:lnSpc>
                <a:spcPct val="110000"/>
              </a:lnSpc>
            </a:pPr>
            <a:r>
              <a:rPr lang="en-US" sz="2800" smtClean="0">
                <a:effectLst/>
              </a:rPr>
              <a:t>Feel</a:t>
            </a:r>
          </a:p>
          <a:p>
            <a:pPr>
              <a:lnSpc>
                <a:spcPct val="110000"/>
              </a:lnSpc>
            </a:pPr>
            <a:r>
              <a:rPr lang="en-US" sz="2800" smtClean="0">
                <a:effectLst/>
              </a:rPr>
              <a:t>Actions</a:t>
            </a:r>
          </a:p>
          <a:p>
            <a:pPr>
              <a:lnSpc>
                <a:spcPct val="110000"/>
              </a:lnSpc>
            </a:pPr>
            <a:r>
              <a:rPr lang="en-US" sz="2800" smtClean="0">
                <a:effectLst/>
              </a:rPr>
              <a:t>Weaknesses</a:t>
            </a:r>
          </a:p>
        </p:txBody>
      </p:sp>
      <p:pic>
        <p:nvPicPr>
          <p:cNvPr id="238596" name="Picture 4" descr="Stickmen052"/>
          <p:cNvPicPr>
            <a:picLocks noChangeAspect="1" noChangeArrowheads="1"/>
          </p:cNvPicPr>
          <p:nvPr>
            <p:ph type="clipArt" sz="half" idx="1"/>
          </p:nvPr>
        </p:nvPicPr>
        <p:blipFill>
          <a:blip r:embed="rId3"/>
          <a:srcRect/>
          <a:stretch>
            <a:fillRect/>
          </a:stretch>
        </p:blipFill>
        <p:spPr>
          <a:xfrm>
            <a:off x="1524000" y="2209800"/>
            <a:ext cx="1846263" cy="4114800"/>
          </a:xfrm>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2" name="Rectangle 2"/>
          <p:cNvSpPr>
            <a:spLocks noGrp="1" noChangeArrowheads="1"/>
          </p:cNvSpPr>
          <p:nvPr>
            <p:ph type="title"/>
          </p:nvPr>
        </p:nvSpPr>
        <p:spPr>
          <a:xfrm>
            <a:off x="2514600" y="609600"/>
            <a:ext cx="6172200" cy="1143000"/>
          </a:xfrm>
          <a:noFill/>
          <a:ln/>
        </p:spPr>
        <p:txBody>
          <a:bodyPr/>
          <a:lstStyle/>
          <a:p>
            <a:r>
              <a:rPr lang="en-US" smtClean="0">
                <a:effectLst/>
              </a:rPr>
              <a:t>Reflection</a:t>
            </a:r>
          </a:p>
        </p:txBody>
      </p:sp>
      <p:pic>
        <p:nvPicPr>
          <p:cNvPr id="240643" name="Picture 3" descr="Stickmen052"/>
          <p:cNvPicPr>
            <a:picLocks noChangeAspect="1" noChangeArrowheads="1"/>
          </p:cNvPicPr>
          <p:nvPr>
            <p:ph idx="1"/>
          </p:nvPr>
        </p:nvPicPr>
        <p:blipFill>
          <a:blip r:embed="rId3"/>
          <a:srcRect/>
          <a:stretch>
            <a:fillRect/>
          </a:stretch>
        </p:blipFill>
        <p:spPr>
          <a:xfrm>
            <a:off x="5105400" y="1905000"/>
            <a:ext cx="1847850" cy="4114800"/>
          </a:xfrm>
          <a:noFill/>
          <a:ln/>
          <a:effectLst>
            <a:outerShdw dist="107763" dir="18900000" algn="ctr" rotWithShape="0">
              <a:srgbClr val="808080"/>
            </a:outerShdw>
          </a:effectLst>
        </p:spPr>
      </p:pic>
      <p:pic>
        <p:nvPicPr>
          <p:cNvPr id="240644" name="Picture 4" descr="MC900078751.gif                                                00B200DAStarGate                       C165B620:"/>
          <p:cNvPicPr>
            <a:picLocks noChangeAspect="1" noChangeArrowheads="1"/>
          </p:cNvPicPr>
          <p:nvPr/>
        </p:nvPicPr>
        <p:blipFill>
          <a:blip r:embed="rId4"/>
          <a:srcRect/>
          <a:stretch>
            <a:fillRect/>
          </a:stretch>
        </p:blipFill>
        <p:spPr bwMode="auto">
          <a:xfrm>
            <a:off x="930275" y="1181100"/>
            <a:ext cx="3546475" cy="5524500"/>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0" name="Rectangle 2"/>
          <p:cNvSpPr>
            <a:spLocks noGrp="1" noChangeArrowheads="1"/>
          </p:cNvSpPr>
          <p:nvPr>
            <p:ph type="title"/>
          </p:nvPr>
        </p:nvSpPr>
        <p:spPr>
          <a:noFill/>
          <a:ln/>
        </p:spPr>
        <p:txBody>
          <a:bodyPr/>
          <a:lstStyle/>
          <a:p>
            <a:r>
              <a:rPr lang="en-US" smtClean="0">
                <a:effectLst/>
              </a:rPr>
              <a:t>Staffing Challenges</a:t>
            </a:r>
          </a:p>
        </p:txBody>
      </p:sp>
      <p:sp>
        <p:nvSpPr>
          <p:cNvPr id="242691" name="Rectangle 3"/>
          <p:cNvSpPr>
            <a:spLocks noGrp="1" noChangeArrowheads="1"/>
          </p:cNvSpPr>
          <p:nvPr>
            <p:ph type="body" sz="half" idx="1"/>
          </p:nvPr>
        </p:nvSpPr>
        <p:spPr>
          <a:xfrm>
            <a:off x="685800" y="2133600"/>
            <a:ext cx="4038600" cy="4114800"/>
          </a:xfrm>
          <a:noFill/>
          <a:ln/>
        </p:spPr>
        <p:txBody>
          <a:bodyPr/>
          <a:lstStyle/>
          <a:p>
            <a:r>
              <a:rPr lang="en-US" sz="2800" b="0" smtClean="0">
                <a:effectLst/>
              </a:rPr>
              <a:t>Fewer months of employment (MOEs)</a:t>
            </a:r>
          </a:p>
          <a:p>
            <a:r>
              <a:rPr lang="en-US" sz="2800" b="0" smtClean="0">
                <a:effectLst/>
              </a:rPr>
              <a:t>Limited facilities</a:t>
            </a:r>
          </a:p>
          <a:p>
            <a:r>
              <a:rPr lang="en-US" sz="2800" b="0" smtClean="0">
                <a:effectLst/>
              </a:rPr>
              <a:t>Limited materials</a:t>
            </a:r>
          </a:p>
          <a:p>
            <a:endParaRPr lang="en-US" sz="2800" b="0" smtClean="0">
              <a:effectLst/>
            </a:endParaRPr>
          </a:p>
          <a:p>
            <a:r>
              <a:rPr lang="en-US" sz="2800" b="0" smtClean="0">
                <a:effectLst/>
              </a:rPr>
              <a:t>Accountability for student performance on standardized tests</a:t>
            </a:r>
          </a:p>
        </p:txBody>
      </p:sp>
      <p:pic>
        <p:nvPicPr>
          <p:cNvPr id="242692" name="Picture 4"/>
          <p:cNvPicPr>
            <a:picLocks noGrp="1" noChangeAspect="1" noChangeArrowheads="1"/>
          </p:cNvPicPr>
          <p:nvPr>
            <p:ph type="chart" sz="half" idx="2"/>
          </p:nvPr>
        </p:nvPicPr>
        <p:blipFill>
          <a:blip r:embed="rId3"/>
          <a:srcRect/>
          <a:stretch>
            <a:fillRect/>
          </a:stretch>
        </p:blipFill>
        <p:spPr>
          <a:xfrm>
            <a:off x="5106988" y="1905000"/>
            <a:ext cx="3275012" cy="4114800"/>
          </a:xfr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738" name="Rectangle 2"/>
          <p:cNvSpPr>
            <a:spLocks noGrp="1" noChangeArrowheads="1"/>
          </p:cNvSpPr>
          <p:nvPr>
            <p:ph type="title"/>
          </p:nvPr>
        </p:nvSpPr>
        <p:spPr>
          <a:noFill/>
          <a:ln/>
        </p:spPr>
        <p:txBody>
          <a:bodyPr/>
          <a:lstStyle/>
          <a:p>
            <a:r>
              <a:rPr lang="en-US" smtClean="0">
                <a:effectLst/>
              </a:rPr>
              <a:t>Examples of Success</a:t>
            </a:r>
          </a:p>
        </p:txBody>
      </p:sp>
      <p:sp>
        <p:nvSpPr>
          <p:cNvPr id="244739" name="Rectangle 3"/>
          <p:cNvSpPr>
            <a:spLocks noGrp="1" noChangeArrowheads="1"/>
          </p:cNvSpPr>
          <p:nvPr>
            <p:ph type="body" idx="1"/>
          </p:nvPr>
        </p:nvSpPr>
        <p:spPr>
          <a:noFill/>
          <a:ln/>
        </p:spPr>
        <p:txBody>
          <a:bodyPr/>
          <a:lstStyle/>
          <a:p>
            <a:r>
              <a:rPr lang="en-US" b="0" smtClean="0">
                <a:effectLst/>
              </a:rPr>
              <a:t>Arts teacher webpages / technology</a:t>
            </a:r>
          </a:p>
          <a:p>
            <a:r>
              <a:rPr lang="en-US" b="0" smtClean="0">
                <a:effectLst/>
              </a:rPr>
              <a:t>Participation on Leadership teams</a:t>
            </a:r>
          </a:p>
          <a:p>
            <a:r>
              <a:rPr lang="en-US" b="0" smtClean="0">
                <a:effectLst/>
              </a:rPr>
              <a:t>Being seen as a team player</a:t>
            </a:r>
          </a:p>
          <a:p>
            <a:r>
              <a:rPr lang="en-US" b="0" smtClean="0">
                <a:effectLst/>
              </a:rPr>
              <a:t>Principals can attest to the academic support you are providing in Literacy &amp; 21st century skills</a:t>
            </a:r>
          </a:p>
          <a:p>
            <a:endParaRPr lang="en-US" b="0" smtClean="0">
              <a:effectLst/>
            </a:endParaRPr>
          </a:p>
        </p:txBody>
      </p:sp>
    </p:spTree>
  </p:cSld>
  <p:clrMapOvr>
    <a:masterClrMapping/>
  </p:clrMapOvr>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Helvetica Neue"/>
        <a:ea typeface=""/>
        <a:cs typeface=""/>
      </a:majorFont>
      <a:minorFont>
        <a:latin typeface="Helvetica Neu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a:ln>
              <a:noFill/>
            </a:ln>
            <a:solidFill>
              <a:schemeClr val="tx1"/>
            </a:solidFill>
            <a:effectLst>
              <a:outerShdw blurRad="38100" dist="38100" dir="2700000" algn="tl">
                <a:srgbClr val="000000">
                  <a:alpha val="43137"/>
                </a:srgbClr>
              </a:outerShdw>
            </a:effectLst>
            <a:latin typeface="Helvetica Neue" pitchFamily="-107"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a:ln>
              <a:noFill/>
            </a:ln>
            <a:solidFill>
              <a:schemeClr val="tx1"/>
            </a:solidFill>
            <a:effectLst>
              <a:outerShdw blurRad="38100" dist="38100" dir="2700000" algn="tl">
                <a:srgbClr val="000000">
                  <a:alpha val="43137"/>
                </a:srgbClr>
              </a:outerShdw>
            </a:effectLst>
            <a:latin typeface="Helvetica Neue" pitchFamily="-107"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17616486</TotalTime>
  <Words>5109</Words>
  <Application>Microsoft Office PowerPoint</Application>
  <PresentationFormat>On-screen Show (4:3)</PresentationFormat>
  <Paragraphs>369</Paragraphs>
  <Slides>37</Slides>
  <Notes>37</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37</vt:i4>
      </vt:variant>
    </vt:vector>
  </HeadingPairs>
  <TitlesOfParts>
    <vt:vector size="45" baseType="lpstr">
      <vt:lpstr>Helvetica Neue</vt:lpstr>
      <vt:lpstr>MS PGothic</vt:lpstr>
      <vt:lpstr>Arial</vt:lpstr>
      <vt:lpstr>Times</vt:lpstr>
      <vt:lpstr>Wingdings</vt:lpstr>
      <vt:lpstr>Arial Black</vt:lpstr>
      <vt:lpstr>Times New Roman</vt:lpstr>
      <vt:lpstr>Blank Presentation</vt:lpstr>
      <vt:lpstr>Welcome</vt:lpstr>
      <vt:lpstr>Career Exploration Questions</vt:lpstr>
      <vt:lpstr>Recognition</vt:lpstr>
      <vt:lpstr>Teacher Evaluation Instrument</vt:lpstr>
      <vt:lpstr>Effective Teachers</vt:lpstr>
      <vt:lpstr>Characteristics of an Effective Arts Teacher</vt:lpstr>
      <vt:lpstr>Reflection</vt:lpstr>
      <vt:lpstr>Staffing Challenges</vt:lpstr>
      <vt:lpstr>Examples of Success</vt:lpstr>
      <vt:lpstr>How the Arts Fit…</vt:lpstr>
      <vt:lpstr>Where we want to be…</vt:lpstr>
      <vt:lpstr>Where we want to be…</vt:lpstr>
      <vt:lpstr>High Quality, Consistent, Assessable Arts Education Across the School System</vt:lpstr>
      <vt:lpstr>WCPSS Arts Education</vt:lpstr>
      <vt:lpstr>The Arts Curriculum is based on:</vt:lpstr>
      <vt:lpstr>Elevator Speech</vt:lpstr>
      <vt:lpstr>Teacher Evaluation Instrument</vt:lpstr>
      <vt:lpstr>Music Literacy</vt:lpstr>
      <vt:lpstr>Elements of Dance: K-2</vt:lpstr>
      <vt:lpstr>Elements of Dance: 3-5</vt:lpstr>
      <vt:lpstr>Elements of Dance</vt:lpstr>
      <vt:lpstr>Elements of Dance: 9-12</vt:lpstr>
      <vt:lpstr>New Essential Standards Strands</vt:lpstr>
      <vt:lpstr>Unpacking Essential Standards</vt:lpstr>
      <vt:lpstr>Reflection</vt:lpstr>
      <vt:lpstr>The Arts prepare students for success in the 21st century</vt:lpstr>
      <vt:lpstr>Workforce says they need employees with the following skills:</vt:lpstr>
      <vt:lpstr>Teacher Evaluation Instrument</vt:lpstr>
      <vt:lpstr>Benchmarks in the Arts:  By the completion of their secondary education, students should be able to:</vt:lpstr>
      <vt:lpstr>Compare/contrast these two works of art   Criticize the artists’ choices      Create an artistic response in your own art form</vt:lpstr>
      <vt:lpstr>Revised Bloom’s Taxonomy</vt:lpstr>
      <vt:lpstr>High Quality, Consistent, Assessable Arts Education Across the School System</vt:lpstr>
      <vt:lpstr>Professional Development</vt:lpstr>
      <vt:lpstr>Trudy Elliott</vt:lpstr>
      <vt:lpstr>Remember:</vt:lpstr>
      <vt:lpstr>Guest Artists</vt:lpstr>
      <vt:lpstr>Parting Words</vt:lpstr>
    </vt:vector>
  </TitlesOfParts>
  <Manager/>
  <Company>Spacely Sprockets</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Getting and Using Current Career Data to Help Students Prepare for Careers that will be in Demand when they Graduate</dc:title>
  <dc:subject/>
  <dc:creator>George Jetson</dc:creator>
  <cp:keywords/>
  <dc:description>Chris Droessler_x000d_www.careeroutlook.us_x000d_</dc:description>
  <cp:lastModifiedBy>elizabeth_droessler</cp:lastModifiedBy>
  <cp:revision>1083</cp:revision>
  <cp:lastPrinted>2011-07-20T11:11:31Z</cp:lastPrinted>
  <dcterms:created xsi:type="dcterms:W3CDTF">2009-11-20T02:26:02Z</dcterms:created>
  <dcterms:modified xsi:type="dcterms:W3CDTF">2011-10-11T14:44:33Z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ypist">
    <vt:lpwstr>Chris Droessler</vt:lpwstr>
  </property>
</Properties>
</file>